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7" r:id="rId3"/>
    <p:sldId id="258" r:id="rId4"/>
    <p:sldId id="259" r:id="rId5"/>
    <p:sldId id="351" r:id="rId6"/>
    <p:sldId id="352" r:id="rId7"/>
    <p:sldId id="325" r:id="rId8"/>
    <p:sldId id="353" r:id="rId9"/>
    <p:sldId id="354" r:id="rId10"/>
    <p:sldId id="355" r:id="rId11"/>
    <p:sldId id="326" r:id="rId12"/>
    <p:sldId id="327" r:id="rId13"/>
    <p:sldId id="329" r:id="rId14"/>
    <p:sldId id="330" r:id="rId15"/>
    <p:sldId id="345" r:id="rId16"/>
    <p:sldId id="347" r:id="rId17"/>
    <p:sldId id="348" r:id="rId18"/>
    <p:sldId id="349" r:id="rId19"/>
    <p:sldId id="350" r:id="rId20"/>
    <p:sldId id="35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7" d="100"/>
          <a:sy n="77" d="100"/>
        </p:scale>
        <p:origin x="72" y="2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
        <p:nvSpPr>
          <p:cNvPr id="13" name="Rectangle 12"/>
          <p:cNvSpPr/>
          <p:nvPr/>
        </p:nvSpPr>
        <p:spPr>
          <a:xfrm>
            <a:off x="0" y="-1"/>
            <a:ext cx="12192000" cy="4572001"/>
          </a:xfrm>
          <a:prstGeom prst="rect">
            <a:avLst/>
          </a:prstGeom>
          <a:blipFill dpi="0" rotWithShape="1">
            <a:blip r:embed="rId2">
              <a:duotone>
                <a:schemeClr val="accent1">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191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19108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3086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lumMod val="60000"/>
                    <a:lumOff val="40000"/>
                  </a:schemeClr>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5D3794B-289A-4A80-97D7-111025398D45}" type="datetimeFigureOut">
              <a:rPr lang="en-US" smtClean="0"/>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03606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smtClean="0"/>
              <a:t>8/13/2019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
        <p:nvSpPr>
          <p:cNvPr id="10" name="Rectangle 9"/>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2168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8/13/2019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64201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8/13/2019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20979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8/13/2019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8493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8/13/2019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72982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smtClean="0"/>
              <a:t>8/13/2019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60437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smtClean="0"/>
              <a:t>8/13/2019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7579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smtClean="0"/>
              <a:pPr/>
              <a:t>8/13/2019</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720872"/>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0000"/>
        </a:lnSpc>
        <a:spcBef>
          <a:spcPct val="0"/>
        </a:spcBef>
        <a:buNone/>
        <a:defRPr sz="5000" kern="1200" cap="all" spc="100" baseline="0">
          <a:solidFill>
            <a:schemeClr val="accent2">
              <a:lumMod val="60000"/>
              <a:lumOff val="4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Lindsey.Cunningham@schools.Utah.gov"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6">
                  <a:shade val="45000"/>
                  <a:satMod val="135000"/>
                </a:schemeClr>
                <a:prstClr val="white"/>
              </a:duotone>
            </a:blip>
            <a:srcRect/>
            <a:tile tx="25400" ty="6350" sx="91000" sy="91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1">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1B17D9-68D2-4842-84A5-0329EC4D4BAE}"/>
              </a:ext>
            </a:extLst>
          </p:cNvPr>
          <p:cNvSpPr>
            <a:spLocks noGrp="1"/>
          </p:cNvSpPr>
          <p:nvPr>
            <p:ph type="ctrTitle"/>
          </p:nvPr>
        </p:nvSpPr>
        <p:spPr>
          <a:xfrm>
            <a:off x="4713224" y="1105351"/>
            <a:ext cx="6353967" cy="3023981"/>
          </a:xfrm>
        </p:spPr>
        <p:txBody>
          <a:bodyPr anchor="b">
            <a:normAutofit/>
          </a:bodyPr>
          <a:lstStyle/>
          <a:p>
            <a:pPr algn="l"/>
            <a:r>
              <a:rPr lang="en-US" sz="4800" dirty="0">
                <a:solidFill>
                  <a:srgbClr val="FFFFFF"/>
                </a:solidFill>
              </a:rPr>
              <a:t>Canyons school district</a:t>
            </a:r>
          </a:p>
        </p:txBody>
      </p:sp>
      <p:sp>
        <p:nvSpPr>
          <p:cNvPr id="3" name="Subtitle 2">
            <a:extLst>
              <a:ext uri="{FF2B5EF4-FFF2-40B4-BE49-F238E27FC236}">
                <a16:creationId xmlns:a16="http://schemas.microsoft.com/office/drawing/2014/main" id="{9AD1B5D0-E0B9-478A-B715-5B8CF5DE4179}"/>
              </a:ext>
            </a:extLst>
          </p:cNvPr>
          <p:cNvSpPr>
            <a:spLocks noGrp="1"/>
          </p:cNvSpPr>
          <p:nvPr>
            <p:ph type="subTitle" idx="1"/>
          </p:nvPr>
        </p:nvSpPr>
        <p:spPr>
          <a:xfrm>
            <a:off x="4713224" y="4297556"/>
            <a:ext cx="6353968" cy="1433391"/>
          </a:xfrm>
        </p:spPr>
        <p:txBody>
          <a:bodyPr anchor="t">
            <a:normAutofit/>
          </a:bodyPr>
          <a:lstStyle/>
          <a:p>
            <a:r>
              <a:rPr lang="en-US">
                <a:solidFill>
                  <a:srgbClr val="FFFFFF"/>
                </a:solidFill>
              </a:rPr>
              <a:t>Lindsey Cunningham</a:t>
            </a:r>
          </a:p>
          <a:p>
            <a:r>
              <a:rPr lang="en-US">
                <a:solidFill>
                  <a:srgbClr val="FFFFFF"/>
                </a:solidFill>
              </a:rPr>
              <a:t>SLD &amp; UPIPS Specialist</a:t>
            </a:r>
          </a:p>
          <a:p>
            <a:r>
              <a:rPr lang="en-US">
                <a:solidFill>
                  <a:srgbClr val="FFFFFF"/>
                </a:solidFill>
              </a:rPr>
              <a:t>USBE</a:t>
            </a:r>
          </a:p>
        </p:txBody>
      </p:sp>
      <p:cxnSp>
        <p:nvCxnSpPr>
          <p:cNvPr id="19" name="Straight Connector 13">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915815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2F1-FE41-4D9A-849E-429F314C7691}"/>
              </a:ext>
            </a:extLst>
          </p:cNvPr>
          <p:cNvSpPr>
            <a:spLocks noGrp="1"/>
          </p:cNvSpPr>
          <p:nvPr>
            <p:ph type="title"/>
          </p:nvPr>
        </p:nvSpPr>
        <p:spPr/>
        <p:txBody>
          <a:bodyPr/>
          <a:lstStyle/>
          <a:p>
            <a:r>
              <a:rPr lang="en-US" dirty="0"/>
              <a:t>Medical and developmental history </a:t>
            </a:r>
          </a:p>
        </p:txBody>
      </p:sp>
      <p:sp>
        <p:nvSpPr>
          <p:cNvPr id="3" name="Content Placeholder 2">
            <a:extLst>
              <a:ext uri="{FF2B5EF4-FFF2-40B4-BE49-F238E27FC236}">
                <a16:creationId xmlns:a16="http://schemas.microsoft.com/office/drawing/2014/main" id="{59571FDA-F038-4A8F-B461-2BE30DA8BDE7}"/>
              </a:ext>
            </a:extLst>
          </p:cNvPr>
          <p:cNvSpPr>
            <a:spLocks noGrp="1"/>
          </p:cNvSpPr>
          <p:nvPr>
            <p:ph idx="1"/>
          </p:nvPr>
        </p:nvSpPr>
        <p:spPr>
          <a:xfrm>
            <a:off x="301841" y="1775534"/>
            <a:ext cx="11017187" cy="4533826"/>
          </a:xfrm>
        </p:spPr>
        <p:txBody>
          <a:bodyPr>
            <a:normAutofit lnSpcReduction="10000"/>
          </a:bodyPr>
          <a:lstStyle/>
          <a:p>
            <a:pPr>
              <a:buFont typeface="Wingdings" panose="05000000000000000000" pitchFamily="2" charset="2"/>
              <a:buChar char="v"/>
            </a:pPr>
            <a:r>
              <a:rPr lang="en-US" dirty="0"/>
              <a:t> </a:t>
            </a:r>
            <a:r>
              <a:rPr lang="en-US" sz="3000" dirty="0"/>
              <a:t>Who can provide medical and developmental history?</a:t>
            </a:r>
          </a:p>
          <a:p>
            <a:pPr lvl="1">
              <a:buFont typeface="Wingdings" panose="05000000000000000000" pitchFamily="2" charset="2"/>
              <a:buChar char="v"/>
            </a:pPr>
            <a:r>
              <a:rPr lang="en-US" sz="2600" dirty="0"/>
              <a:t> A medical doctor</a:t>
            </a:r>
          </a:p>
          <a:p>
            <a:pPr lvl="1">
              <a:buFont typeface="Wingdings" panose="05000000000000000000" pitchFamily="2" charset="2"/>
              <a:buChar char="v"/>
            </a:pPr>
            <a:r>
              <a:rPr lang="en-US" sz="2600" dirty="0"/>
              <a:t> A psychiatrist</a:t>
            </a:r>
          </a:p>
          <a:p>
            <a:pPr lvl="1">
              <a:buFont typeface="Wingdings" panose="05000000000000000000" pitchFamily="2" charset="2"/>
              <a:buChar char="v"/>
            </a:pPr>
            <a:r>
              <a:rPr lang="en-US" sz="2600" dirty="0"/>
              <a:t> A nurse</a:t>
            </a:r>
          </a:p>
          <a:p>
            <a:pPr>
              <a:buFont typeface="Wingdings" panose="05000000000000000000" pitchFamily="2" charset="2"/>
              <a:buChar char="v"/>
            </a:pPr>
            <a:r>
              <a:rPr lang="en-US" sz="3000" dirty="0"/>
              <a:t>Who can’t provide medical and developmental history?</a:t>
            </a:r>
          </a:p>
          <a:p>
            <a:pPr lvl="1">
              <a:buFont typeface="Wingdings" panose="05000000000000000000" pitchFamily="2" charset="2"/>
              <a:buChar char="v"/>
            </a:pPr>
            <a:r>
              <a:rPr lang="en-US" sz="2600" dirty="0"/>
              <a:t> A psychologist</a:t>
            </a:r>
          </a:p>
          <a:p>
            <a:pPr lvl="1">
              <a:buFont typeface="Wingdings" panose="05000000000000000000" pitchFamily="2" charset="2"/>
              <a:buChar char="v"/>
            </a:pPr>
            <a:r>
              <a:rPr lang="en-US" sz="2600" dirty="0"/>
              <a:t> A licensed clinical social worker</a:t>
            </a:r>
          </a:p>
          <a:p>
            <a:pPr lvl="1">
              <a:buFont typeface="Wingdings" panose="05000000000000000000" pitchFamily="2" charset="2"/>
              <a:buChar char="v"/>
            </a:pPr>
            <a:r>
              <a:rPr lang="en-US" sz="2600" dirty="0"/>
              <a:t> A teacher</a:t>
            </a:r>
          </a:p>
          <a:p>
            <a:pPr>
              <a:buFont typeface="Wingdings" panose="05000000000000000000" pitchFamily="2" charset="2"/>
              <a:buChar char="v"/>
            </a:pPr>
            <a:r>
              <a:rPr lang="en-US" sz="3000" dirty="0"/>
              <a:t> What are our options?</a:t>
            </a:r>
            <a:br>
              <a:rPr lang="en-US" sz="3000" dirty="0"/>
            </a:br>
            <a:endParaRPr lang="en-US" sz="3000" dirty="0"/>
          </a:p>
        </p:txBody>
      </p:sp>
    </p:spTree>
    <p:extLst>
      <p:ext uri="{BB962C8B-B14F-4D97-AF65-F5344CB8AC3E}">
        <p14:creationId xmlns:p14="http://schemas.microsoft.com/office/powerpoint/2010/main" val="1219803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Specially Designed Instruction</a:t>
            </a:r>
          </a:p>
        </p:txBody>
      </p:sp>
      <p:sp>
        <p:nvSpPr>
          <p:cNvPr id="3" name="Content Placeholder 2"/>
          <p:cNvSpPr>
            <a:spLocks noGrp="1"/>
          </p:cNvSpPr>
          <p:nvPr>
            <p:ph idx="1"/>
          </p:nvPr>
        </p:nvSpPr>
        <p:spPr/>
        <p:txBody>
          <a:bodyPr>
            <a:normAutofit/>
          </a:bodyPr>
          <a:lstStyle/>
          <a:p>
            <a:pPr marL="0" indent="0">
              <a:buClrTx/>
              <a:buNone/>
            </a:pPr>
            <a:r>
              <a:rPr lang="en-US" sz="2000" i="1" dirty="0"/>
              <a:t>Specially designed instruction </a:t>
            </a:r>
            <a:r>
              <a:rPr lang="en-US" sz="2000" dirty="0"/>
              <a:t>means </a:t>
            </a:r>
            <a:r>
              <a:rPr lang="en-US" sz="2000" b="1" dirty="0">
                <a:solidFill>
                  <a:schemeClr val="accent2"/>
                </a:solidFill>
              </a:rPr>
              <a:t>adapting</a:t>
            </a:r>
            <a:r>
              <a:rPr lang="en-US" sz="2000" dirty="0"/>
              <a:t>, as appropriate to the needs of an eligible student under these Rules, </a:t>
            </a:r>
            <a:r>
              <a:rPr lang="en-US" sz="2000" b="1" dirty="0">
                <a:solidFill>
                  <a:schemeClr val="accent2"/>
                </a:solidFill>
              </a:rPr>
              <a:t>the content, methodology, or delivery of grade-level core instruction </a:t>
            </a:r>
            <a:r>
              <a:rPr lang="en-US" sz="2000" dirty="0"/>
              <a:t>in order to:</a:t>
            </a:r>
          </a:p>
          <a:p>
            <a:r>
              <a:rPr lang="en-US" sz="2000" dirty="0"/>
              <a:t>Address the unique needs of the student that result from the student’s disability</a:t>
            </a:r>
          </a:p>
          <a:p>
            <a:r>
              <a:rPr lang="en-US" sz="2000" dirty="0"/>
              <a:t>Ensure access of the student to the grade-level general curriculum, so that he or she can meet the educational standards within the jurisdiction of the LEA that apply to all students</a:t>
            </a:r>
          </a:p>
          <a:p>
            <a:r>
              <a:rPr lang="en-US" sz="2000" dirty="0"/>
              <a:t>Students with disabilities access either the grade-level core standards or the alternate core standards (i.e., Essential Elements), based on IEP team decisions. Other alternate or modified academic achievement standards are prohibited</a:t>
            </a:r>
          </a:p>
          <a:p>
            <a:pPr marL="324000" lvl="1" indent="0">
              <a:buNone/>
            </a:pPr>
            <a:endParaRPr lang="en-US" sz="2000" dirty="0"/>
          </a:p>
          <a:p>
            <a:pPr marL="324000" lvl="1" indent="0" algn="r">
              <a:buNone/>
            </a:pPr>
            <a:r>
              <a:rPr lang="en-US" sz="1800" dirty="0"/>
              <a:t>USBE SER I.E.43. Definitions</a:t>
            </a:r>
          </a:p>
          <a:p>
            <a:pPr marL="324000" lvl="1" indent="0">
              <a:buNone/>
            </a:pPr>
            <a:endParaRPr lang="en-US" sz="2000" dirty="0">
              <a:solidFill>
                <a:srgbClr val="000000"/>
              </a:solidFill>
            </a:endParaRPr>
          </a:p>
          <a:p>
            <a:endParaRPr lang="en-US" dirty="0">
              <a:solidFill>
                <a:srgbClr val="000000"/>
              </a:solidFill>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162426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Unpacking Specially Designed Instruction</a:t>
            </a:r>
          </a:p>
        </p:txBody>
      </p:sp>
      <p:sp>
        <p:nvSpPr>
          <p:cNvPr id="3" name="Content Placeholder 2"/>
          <p:cNvSpPr>
            <a:spLocks noGrp="1"/>
          </p:cNvSpPr>
          <p:nvPr>
            <p:ph idx="1"/>
          </p:nvPr>
        </p:nvSpPr>
        <p:spPr/>
        <p:txBody>
          <a:bodyPr>
            <a:normAutofit lnSpcReduction="10000"/>
          </a:bodyPr>
          <a:lstStyle/>
          <a:p>
            <a:r>
              <a:rPr lang="en-US" sz="2400" dirty="0">
                <a:solidFill>
                  <a:schemeClr val="tx1"/>
                </a:solidFill>
              </a:rPr>
              <a:t>Specially designed instruction (SDI)</a:t>
            </a:r>
            <a:r>
              <a:rPr lang="en-US" sz="2400" b="1" dirty="0">
                <a:solidFill>
                  <a:schemeClr val="tx1"/>
                </a:solidFill>
              </a:rPr>
              <a:t> </a:t>
            </a:r>
            <a:r>
              <a:rPr lang="en-US" sz="2400" dirty="0">
                <a:solidFill>
                  <a:schemeClr val="tx1"/>
                </a:solidFill>
              </a:rPr>
              <a:t>means </a:t>
            </a:r>
            <a:r>
              <a:rPr lang="en-US" sz="2400" b="1" dirty="0">
                <a:solidFill>
                  <a:schemeClr val="accent2"/>
                </a:solidFill>
              </a:rPr>
              <a:t>organized and planned instructional activities </a:t>
            </a:r>
            <a:r>
              <a:rPr lang="en-US" sz="2400" dirty="0">
                <a:solidFill>
                  <a:schemeClr val="tx1"/>
                </a:solidFill>
              </a:rPr>
              <a:t>typically provided by an appropriately qualified special education professional that</a:t>
            </a:r>
            <a:r>
              <a:rPr lang="en-US" sz="2400" b="1" dirty="0">
                <a:solidFill>
                  <a:schemeClr val="tx1"/>
                </a:solidFill>
              </a:rPr>
              <a:t> </a:t>
            </a:r>
            <a:r>
              <a:rPr lang="en-US" sz="2400" b="1" dirty="0">
                <a:solidFill>
                  <a:schemeClr val="accent2"/>
                </a:solidFill>
              </a:rPr>
              <a:t>adapt</a:t>
            </a:r>
            <a:r>
              <a:rPr lang="en-US" sz="2400" dirty="0">
                <a:solidFill>
                  <a:schemeClr val="tx1"/>
                </a:solidFill>
              </a:rPr>
              <a:t>, as appropriate the </a:t>
            </a:r>
            <a:r>
              <a:rPr lang="en-US" sz="2400" b="1" dirty="0">
                <a:solidFill>
                  <a:schemeClr val="accent2"/>
                </a:solidFill>
              </a:rPr>
              <a:t>content, methodology, or delivery of instruction</a:t>
            </a:r>
            <a:r>
              <a:rPr lang="en-US" sz="2400" dirty="0">
                <a:solidFill>
                  <a:schemeClr val="tx1"/>
                </a:solidFill>
              </a:rPr>
              <a:t>. </a:t>
            </a:r>
          </a:p>
          <a:p>
            <a:r>
              <a:rPr lang="en-US" sz="2400" dirty="0">
                <a:solidFill>
                  <a:schemeClr val="tx1"/>
                </a:solidFill>
              </a:rPr>
              <a:t>What makes instruction truly individualized and specially designed for a student with a disability and different from what a general education student receives is </a:t>
            </a:r>
            <a:r>
              <a:rPr lang="en-US" sz="2400" b="1" dirty="0">
                <a:solidFill>
                  <a:schemeClr val="accent2"/>
                </a:solidFill>
              </a:rPr>
              <a:t>how the instruction is linked to the student's IEP goals and objectives</a:t>
            </a:r>
            <a:r>
              <a:rPr lang="en-US" sz="2400" dirty="0"/>
              <a:t>.</a:t>
            </a:r>
            <a:r>
              <a:rPr lang="en-US" sz="2400" b="1" dirty="0">
                <a:solidFill>
                  <a:schemeClr val="tx1"/>
                </a:solidFill>
              </a:rPr>
              <a:t> </a:t>
            </a:r>
          </a:p>
          <a:p>
            <a:r>
              <a:rPr lang="en-US" sz="2400" dirty="0">
                <a:solidFill>
                  <a:schemeClr val="tx1"/>
                </a:solidFill>
              </a:rPr>
              <a:t>SDI is </a:t>
            </a:r>
            <a:r>
              <a:rPr lang="en-US" sz="2400" b="1" dirty="0">
                <a:solidFill>
                  <a:schemeClr val="accent2"/>
                </a:solidFill>
              </a:rPr>
              <a:t>planned, organized, and meaningful </a:t>
            </a:r>
            <a:r>
              <a:rPr lang="en-US" sz="2400" dirty="0">
                <a:solidFill>
                  <a:schemeClr val="tx1"/>
                </a:solidFill>
              </a:rPr>
              <a:t>in that it is an </a:t>
            </a:r>
            <a:r>
              <a:rPr lang="en-US" sz="2400" b="1" dirty="0">
                <a:solidFill>
                  <a:schemeClr val="accent2"/>
                </a:solidFill>
              </a:rPr>
              <a:t>intentional and systematic </a:t>
            </a:r>
            <a:r>
              <a:rPr lang="en-US" sz="2400" dirty="0">
                <a:solidFill>
                  <a:schemeClr val="tx1"/>
                </a:solidFill>
              </a:rPr>
              <a:t>process that specifically addresses the student's needs </a:t>
            </a:r>
            <a:r>
              <a:rPr lang="en-US" sz="2400" b="1" dirty="0">
                <a:solidFill>
                  <a:schemeClr val="accent2"/>
                </a:solidFill>
              </a:rPr>
              <a:t>as expressed in the IEP goals and objectives</a:t>
            </a:r>
            <a:r>
              <a:rPr lang="en-US" sz="2400" dirty="0">
                <a:solidFill>
                  <a:schemeClr val="accent2"/>
                </a:solidFill>
              </a:rPr>
              <a:t>. </a:t>
            </a:r>
          </a:p>
        </p:txBody>
      </p:sp>
    </p:spTree>
    <p:extLst>
      <p:ext uri="{BB962C8B-B14F-4D97-AF65-F5344CB8AC3E}">
        <p14:creationId xmlns:p14="http://schemas.microsoft.com/office/powerpoint/2010/main" val="216892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Clipping"/>
          <p:cNvPicPr>
            <a:picLocks noChangeAspect="1"/>
          </p:cNvPicPr>
          <p:nvPr/>
        </p:nvPicPr>
        <p:blipFill rotWithShape="1">
          <a:blip r:embed="rId2">
            <a:extLst>
              <a:ext uri="{28A0092B-C50C-407E-A947-70E740481C1C}">
                <a14:useLocalDpi xmlns:a14="http://schemas.microsoft.com/office/drawing/2010/main" val="0"/>
              </a:ext>
            </a:extLst>
          </a:blip>
          <a:srcRect l="6078" r="6549"/>
          <a:stretch/>
        </p:blipFill>
        <p:spPr>
          <a:xfrm>
            <a:off x="617621" y="40134"/>
            <a:ext cx="9865895" cy="6692775"/>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273152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1154097" y="683578"/>
          <a:ext cx="9907480" cy="5901362"/>
        </p:xfrm>
        <a:graphic>
          <a:graphicData uri="http://schemas.openxmlformats.org/drawingml/2006/table">
            <a:tbl>
              <a:tblPr firstRow="1" bandRow="1">
                <a:tableStyleId>{69012ECD-51FC-41F1-AA8D-1B2483CD663E}</a:tableStyleId>
              </a:tblPr>
              <a:tblGrid>
                <a:gridCol w="4953740">
                  <a:extLst>
                    <a:ext uri="{9D8B030D-6E8A-4147-A177-3AD203B41FA5}">
                      <a16:colId xmlns:a16="http://schemas.microsoft.com/office/drawing/2014/main" val="2775324493"/>
                    </a:ext>
                  </a:extLst>
                </a:gridCol>
                <a:gridCol w="4953740">
                  <a:extLst>
                    <a:ext uri="{9D8B030D-6E8A-4147-A177-3AD203B41FA5}">
                      <a16:colId xmlns:a16="http://schemas.microsoft.com/office/drawing/2014/main" val="2255558604"/>
                    </a:ext>
                  </a:extLst>
                </a:gridCol>
              </a:tblGrid>
              <a:tr h="520922">
                <a:tc>
                  <a:txBody>
                    <a:bodyPr/>
                    <a:lstStyle/>
                    <a:p>
                      <a:pPr algn="ctr"/>
                      <a:r>
                        <a:rPr lang="en-US" sz="2000" dirty="0">
                          <a:latin typeface="Calibri" panose="020F0502020204030204" pitchFamily="34" charset="0"/>
                          <a:cs typeface="Arial" panose="020B0604020202020204" pitchFamily="34" charset="0"/>
                        </a:rPr>
                        <a:t>Specially Designed Instruction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latin typeface="Calibri" panose="020F0502020204030204" pitchFamily="34" charset="0"/>
                          <a:cs typeface="Arial" panose="020B0604020202020204" pitchFamily="34" charset="0"/>
                        </a:rPr>
                        <a:t>Accommodations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69790838"/>
                  </a:ext>
                </a:extLst>
              </a:tr>
              <a:tr h="520922">
                <a:tc>
                  <a:txBody>
                    <a:bodyPr/>
                    <a:lstStyle/>
                    <a:p>
                      <a:endParaRPr lang="en-US" sz="1600" dirty="0">
                        <a:latin typeface="Calibri" panose="020F0502020204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800" dirty="0">
                          <a:latin typeface="Calibri" panose="020F0502020204030204" pitchFamily="34" charset="0"/>
                          <a:cs typeface="Arial" panose="020B0604020202020204" pitchFamily="34" charset="0"/>
                        </a:rPr>
                        <a:t>Preferential seating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7150036"/>
                  </a:ext>
                </a:extLst>
              </a:tr>
              <a:tr h="723650">
                <a:tc>
                  <a:txBody>
                    <a:bodyPr/>
                    <a:lstStyle/>
                    <a:p>
                      <a:pPr marL="285750" indent="-285750">
                        <a:buFont typeface="Arial" panose="020B0604020202020204" pitchFamily="34" charset="0"/>
                        <a:buChar char="•"/>
                      </a:pPr>
                      <a:r>
                        <a:rPr lang="en-US" sz="1600" kern="1200" dirty="0">
                          <a:effectLst/>
                          <a:latin typeface="Calibri" panose="020F0502020204030204" pitchFamily="34" charset="0"/>
                          <a:cs typeface="Arial" panose="020B0604020202020204" pitchFamily="34" charset="0"/>
                        </a:rPr>
                        <a:t>Provide increased time to interact with the concepts and to improve instructional delivery </a:t>
                      </a:r>
                      <a:endParaRPr lang="en-US" sz="1600" dirty="0">
                        <a:latin typeface="Calibri" panose="020F0502020204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800" dirty="0">
                          <a:latin typeface="Calibri" panose="020F0502020204030204" pitchFamily="34" charset="0"/>
                          <a:cs typeface="Arial" panose="020B0604020202020204" pitchFamily="34" charset="0"/>
                        </a:rPr>
                        <a:t>Extended 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1658809"/>
                  </a:ext>
                </a:extLst>
              </a:tr>
              <a:tr h="723650">
                <a:tc>
                  <a:txBody>
                    <a:bodyPr/>
                    <a:lstStyle/>
                    <a:p>
                      <a:pPr marL="285750" indent="-285750">
                        <a:buFont typeface="Arial" panose="020B0604020202020204" pitchFamily="34" charset="0"/>
                        <a:buChar char="•"/>
                      </a:pPr>
                      <a:r>
                        <a:rPr lang="en-US" sz="1600" kern="1200" dirty="0">
                          <a:effectLst/>
                          <a:latin typeface="Calibri" panose="020F0502020204030204" pitchFamily="34" charset="0"/>
                          <a:cs typeface="Arial" panose="020B0604020202020204" pitchFamily="34" charset="0"/>
                        </a:rPr>
                        <a:t>Increase opportunities to respond to the instruction given by using questions and having students explain their thinking</a:t>
                      </a:r>
                      <a:endParaRPr lang="en-US" sz="1600" dirty="0">
                        <a:latin typeface="Calibri" panose="020F0502020204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800" dirty="0">
                          <a:latin typeface="Calibri" panose="020F0502020204030204" pitchFamily="34" charset="0"/>
                          <a:cs typeface="Arial" panose="020B0604020202020204" pitchFamily="34" charset="0"/>
                        </a:rPr>
                        <a:t>Allow adequate response 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1963488"/>
                  </a:ext>
                </a:extLst>
              </a:tr>
              <a:tr h="1152479">
                <a:tc>
                  <a:txBody>
                    <a:bodyPr/>
                    <a:lstStyle/>
                    <a:p>
                      <a:pPr marL="285750" indent="-285750">
                        <a:buFont typeface="Arial" panose="020B0604020202020204" pitchFamily="34" charset="0"/>
                        <a:buChar char="•"/>
                      </a:pPr>
                      <a:r>
                        <a:rPr lang="en-US" sz="1600" kern="1200" dirty="0">
                          <a:effectLst/>
                          <a:latin typeface="Calibri" panose="020F0502020204030204" pitchFamily="34" charset="0"/>
                          <a:cs typeface="Arial" panose="020B0604020202020204" pitchFamily="34" charset="0"/>
                        </a:rPr>
                        <a:t>Color highlighting on the whiteboard or having the student highlight their paper will help draw the students to key information and details to help them organize it in a way that makes sense to them</a:t>
                      </a:r>
                      <a:endParaRPr lang="en-US" sz="1600" dirty="0">
                        <a:latin typeface="Calibri" panose="020F0502020204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800" dirty="0">
                          <a:latin typeface="Calibri" panose="020F0502020204030204" pitchFamily="34" charset="0"/>
                          <a:cs typeface="Arial" panose="020B0604020202020204" pitchFamily="34" charset="0"/>
                        </a:rPr>
                        <a:t>Highlighted material (material is already highlighted for the student)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0831923"/>
                  </a:ext>
                </a:extLst>
              </a:tr>
              <a:tr h="1581309">
                <a:tc>
                  <a:txBody>
                    <a:bodyPr/>
                    <a:lstStyle/>
                    <a:p>
                      <a:pPr marL="285750" indent="-285750">
                        <a:buFont typeface="Arial" panose="020B0604020202020204" pitchFamily="34" charset="0"/>
                        <a:buChar char="•"/>
                      </a:pPr>
                      <a:r>
                        <a:rPr lang="en-US" sz="1600" kern="1200" dirty="0">
                          <a:effectLst/>
                          <a:latin typeface="Calibri" panose="020F0502020204030204" pitchFamily="34" charset="0"/>
                          <a:cs typeface="Arial" panose="020B0604020202020204" pitchFamily="34" charset="0"/>
                        </a:rPr>
                        <a:t>Think-Pair-Share encourages students to think about a question and then refine their understanding through discussion with a partner-this allows the teacher time to go around and listen to the students thinking and understand where they are in their learning</a:t>
                      </a:r>
                      <a:endParaRPr lang="en-US" sz="1600" dirty="0">
                        <a:latin typeface="Calibri" panose="020F0502020204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800" dirty="0">
                          <a:latin typeface="Calibri" panose="020F0502020204030204" pitchFamily="34" charset="0"/>
                          <a:cs typeface="Arial" panose="020B0604020202020204" pitchFamily="34" charset="0"/>
                        </a:rPr>
                        <a:t>Peer buddy/Peer tutoring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4815027"/>
                  </a:ext>
                </a:extLst>
              </a:tr>
              <a:tr h="520922">
                <a:tc>
                  <a:txBody>
                    <a:bodyPr/>
                    <a:lstStyle/>
                    <a:p>
                      <a:pPr marL="285750" indent="-285750">
                        <a:buFont typeface="Arial" panose="020B0604020202020204" pitchFamily="34" charset="0"/>
                        <a:buChar char="•"/>
                      </a:pPr>
                      <a:r>
                        <a:rPr lang="en-US" sz="1600" kern="1200" dirty="0">
                          <a:effectLst/>
                          <a:latin typeface="Calibri" panose="020F0502020204030204" pitchFamily="34" charset="0"/>
                          <a:cs typeface="Arial" panose="020B0604020202020204" pitchFamily="34" charset="0"/>
                        </a:rPr>
                        <a:t>Chunking-The teacher will chunk the concept  they are instructing on</a:t>
                      </a:r>
                      <a:endParaRPr lang="en-US" sz="1600" dirty="0">
                        <a:latin typeface="Calibri" panose="020F050202020403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1800" dirty="0">
                          <a:latin typeface="Calibri" panose="020F0502020204030204" pitchFamily="34" charset="0"/>
                          <a:cs typeface="Arial" panose="020B0604020202020204" pitchFamily="34" charset="0"/>
                        </a:rPr>
                        <a:t>Modified test</a:t>
                      </a:r>
                      <a:r>
                        <a:rPr lang="en-US" sz="1800" baseline="0" dirty="0">
                          <a:latin typeface="Calibri" panose="020F0502020204030204" pitchFamily="34" charset="0"/>
                          <a:cs typeface="Arial" panose="020B0604020202020204" pitchFamily="34" charset="0"/>
                        </a:rPr>
                        <a:t> and</a:t>
                      </a:r>
                      <a:r>
                        <a:rPr lang="en-US" sz="1800" dirty="0">
                          <a:latin typeface="Calibri" panose="020F0502020204030204" pitchFamily="34" charset="0"/>
                          <a:cs typeface="Arial" panose="020B0604020202020204" pitchFamily="34" charset="0"/>
                        </a:rPr>
                        <a:t> assignments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706070"/>
                  </a:ext>
                </a:extLst>
              </a:tr>
            </a:tbl>
          </a:graphicData>
        </a:graphic>
      </p:graphicFrame>
    </p:spTree>
    <p:extLst>
      <p:ext uri="{BB962C8B-B14F-4D97-AF65-F5344CB8AC3E}">
        <p14:creationId xmlns:p14="http://schemas.microsoft.com/office/powerpoint/2010/main" val="4047678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IEP Services</a:t>
            </a:r>
          </a:p>
        </p:txBody>
      </p:sp>
      <p:sp>
        <p:nvSpPr>
          <p:cNvPr id="3" name="Content Placeholder 2"/>
          <p:cNvSpPr>
            <a:spLocks noGrp="1"/>
          </p:cNvSpPr>
          <p:nvPr>
            <p:ph idx="1"/>
          </p:nvPr>
        </p:nvSpPr>
        <p:spPr/>
        <p:txBody>
          <a:bodyPr/>
          <a:lstStyle/>
          <a:p>
            <a:pPr marL="0" indent="0">
              <a:buNone/>
            </a:pPr>
            <a:r>
              <a:rPr lang="en-US" sz="2400" dirty="0"/>
              <a:t>The IDEA requires IEPs to “include information about the amount of services that will be provided to the child, so that the level of the [school’s] commitment of resources will be clear to parents and other IEP Team members. The </a:t>
            </a:r>
            <a:r>
              <a:rPr lang="en-US" sz="2400" b="1" dirty="0">
                <a:solidFill>
                  <a:schemeClr val="accent2"/>
                </a:solidFill>
              </a:rPr>
              <a:t>amount of time</a:t>
            </a:r>
            <a:r>
              <a:rPr lang="en-US" sz="2400" dirty="0">
                <a:solidFill>
                  <a:schemeClr val="accent2"/>
                </a:solidFill>
              </a:rPr>
              <a:t> </a:t>
            </a:r>
            <a:r>
              <a:rPr lang="en-US" sz="2400" dirty="0"/>
              <a:t>to be committed to each of the various services to be provided must be </a:t>
            </a:r>
            <a:r>
              <a:rPr lang="en-US" sz="2400" b="1" dirty="0">
                <a:solidFill>
                  <a:schemeClr val="accent2"/>
                </a:solidFill>
              </a:rPr>
              <a:t>appropriate to the specific service</a:t>
            </a:r>
            <a:r>
              <a:rPr lang="en-US" sz="2400" dirty="0"/>
              <a:t>, and </a:t>
            </a:r>
            <a:r>
              <a:rPr lang="en-US" sz="2400" b="1" dirty="0">
                <a:solidFill>
                  <a:schemeClr val="accent2"/>
                </a:solidFill>
              </a:rPr>
              <a:t>clearly stated in the IEP in a manner that can be understood by all</a:t>
            </a:r>
            <a:r>
              <a:rPr lang="en-US" sz="2400" b="1" dirty="0">
                <a:solidFill>
                  <a:schemeClr val="accent3"/>
                </a:solidFill>
              </a:rPr>
              <a:t> </a:t>
            </a:r>
            <a:r>
              <a:rPr lang="en-US" sz="2400" dirty="0"/>
              <a:t>involved in the development and implementation of the IEP. </a:t>
            </a:r>
          </a:p>
          <a:p>
            <a:pPr marL="0" indent="0">
              <a:buNone/>
            </a:pPr>
            <a:endParaRPr lang="en-US" dirty="0"/>
          </a:p>
          <a:p>
            <a:pPr marL="0" indent="0" algn="r">
              <a:buNone/>
            </a:pPr>
            <a:r>
              <a:rPr lang="en-US" dirty="0"/>
              <a:t>Federal Register, Vol 71, No. 156, p. 46667</a:t>
            </a:r>
          </a:p>
        </p:txBody>
      </p:sp>
    </p:spTree>
    <p:extLst>
      <p:ext uri="{BB962C8B-B14F-4D97-AF65-F5344CB8AC3E}">
        <p14:creationId xmlns:p14="http://schemas.microsoft.com/office/powerpoint/2010/main" val="358753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Determining Service Types</a:t>
            </a:r>
          </a:p>
        </p:txBody>
      </p:sp>
      <p:sp>
        <p:nvSpPr>
          <p:cNvPr id="3" name="Content Placeholder 2"/>
          <p:cNvSpPr>
            <a:spLocks noGrp="1"/>
          </p:cNvSpPr>
          <p:nvPr>
            <p:ph idx="1"/>
          </p:nvPr>
        </p:nvSpPr>
        <p:spPr>
          <a:xfrm>
            <a:off x="505326" y="1756611"/>
            <a:ext cx="11173327" cy="4552749"/>
          </a:xfrm>
        </p:spPr>
        <p:txBody>
          <a:bodyPr>
            <a:noAutofit/>
          </a:bodyPr>
          <a:lstStyle/>
          <a:p>
            <a:pPr>
              <a:buFont typeface="Wingdings" panose="05000000000000000000" pitchFamily="2" charset="2"/>
              <a:buChar char="v"/>
            </a:pPr>
            <a:r>
              <a:rPr lang="en-US" sz="2400" dirty="0"/>
              <a:t> Descriptions of special education and related services must:</a:t>
            </a:r>
          </a:p>
          <a:p>
            <a:pPr lvl="1">
              <a:buFont typeface="Wingdings" panose="05000000000000000000" pitchFamily="2" charset="2"/>
              <a:buChar char="v"/>
            </a:pPr>
            <a:r>
              <a:rPr lang="en-US" sz="2000" dirty="0"/>
              <a:t> Reflect the areas of identified need as documented in the student’s Present Levels of Academic Achievement and Functional Performance (PLAAFP) statement, and</a:t>
            </a:r>
          </a:p>
          <a:p>
            <a:pPr lvl="1">
              <a:buFont typeface="Wingdings" panose="05000000000000000000" pitchFamily="2" charset="2"/>
              <a:buChar char="v"/>
            </a:pPr>
            <a:r>
              <a:rPr lang="en-US" sz="2000" dirty="0"/>
              <a:t> Align with one or more of the student’s annual IEP goals.</a:t>
            </a:r>
          </a:p>
          <a:p>
            <a:pPr marL="0" indent="0">
              <a:buNone/>
            </a:pPr>
            <a:r>
              <a:rPr lang="en-US" sz="2400" dirty="0"/>
              <a:t> </a:t>
            </a:r>
          </a:p>
          <a:p>
            <a:pPr>
              <a:buFont typeface="Wingdings" panose="05000000000000000000" pitchFamily="2" charset="2"/>
              <a:buChar char="v"/>
            </a:pPr>
            <a:r>
              <a:rPr lang="en-US" sz="2400" dirty="0"/>
              <a:t> If an IEP service cannot be </a:t>
            </a:r>
            <a:r>
              <a:rPr lang="en-US" sz="2400" b="1" dirty="0">
                <a:solidFill>
                  <a:schemeClr val="accent2"/>
                </a:solidFill>
              </a:rPr>
              <a:t>directly linked </a:t>
            </a:r>
            <a:r>
              <a:rPr lang="en-US" sz="2400" dirty="0"/>
              <a:t>to an IEP goal, the IEP team should consider whether the service is necessary for the student to make progress. Similarly, if a student has an IEP goal in a particular area, the IEP should include special education or related services to assist the student with achieving that goal. </a:t>
            </a:r>
          </a:p>
        </p:txBody>
      </p:sp>
    </p:spTree>
    <p:extLst>
      <p:ext uri="{BB962C8B-B14F-4D97-AF65-F5344CB8AC3E}">
        <p14:creationId xmlns:p14="http://schemas.microsoft.com/office/powerpoint/2010/main" val="573073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Service Descriptions</a:t>
            </a:r>
          </a:p>
        </p:txBody>
      </p:sp>
      <p:sp>
        <p:nvSpPr>
          <p:cNvPr id="3" name="Content Placeholder 2"/>
          <p:cNvSpPr>
            <a:spLocks noGrp="1"/>
          </p:cNvSpPr>
          <p:nvPr>
            <p:ph idx="1"/>
          </p:nvPr>
        </p:nvSpPr>
        <p:spPr>
          <a:xfrm>
            <a:off x="336884" y="1812758"/>
            <a:ext cx="11205411" cy="4724400"/>
          </a:xfrm>
        </p:spPr>
        <p:txBody>
          <a:bodyPr>
            <a:noAutofit/>
          </a:bodyPr>
          <a:lstStyle/>
          <a:p>
            <a:pPr>
              <a:buFont typeface="Wingdings" panose="05000000000000000000" pitchFamily="2" charset="2"/>
              <a:buChar char="v"/>
            </a:pPr>
            <a:r>
              <a:rPr lang="en-US" sz="2400" dirty="0"/>
              <a:t> IEP service descriptions should be labeled as accurately as possible to reflect the student’s specific academic, behavioral, or functional skill area of need (as documented in the student’s PLAAFP).</a:t>
            </a:r>
          </a:p>
          <a:p>
            <a:pPr marL="0" indent="0">
              <a:buNone/>
            </a:pPr>
            <a:endParaRPr lang="en-US" sz="2400" dirty="0"/>
          </a:p>
          <a:p>
            <a:pPr>
              <a:buFont typeface="Wingdings" panose="05000000000000000000" pitchFamily="2" charset="2"/>
              <a:buChar char="v"/>
            </a:pPr>
            <a:r>
              <a:rPr lang="en-US" sz="2400" dirty="0"/>
              <a:t>Examples of appropriate service descriptions might include reading comprehension, social skills, basic math skills, functional communication skills, or speech therapy.</a:t>
            </a:r>
          </a:p>
          <a:p>
            <a:pPr marL="0" indent="0">
              <a:buNone/>
            </a:pPr>
            <a:r>
              <a:rPr lang="en-US" sz="2400" dirty="0"/>
              <a:t> </a:t>
            </a:r>
          </a:p>
          <a:p>
            <a:pPr>
              <a:buFont typeface="Wingdings" panose="05000000000000000000" pitchFamily="2" charset="2"/>
              <a:buChar char="v"/>
            </a:pPr>
            <a:r>
              <a:rPr lang="en-US" sz="2400" dirty="0"/>
              <a:t>Services should never be labeled based on a course name or description such as “geography,” “English language arts,” or “directed studies,” because course or content area descriptions do not always reflect the specific skills that will be taught or services that will be provided. </a:t>
            </a:r>
          </a:p>
        </p:txBody>
      </p:sp>
    </p:spTree>
    <p:extLst>
      <p:ext uri="{BB962C8B-B14F-4D97-AF65-F5344CB8AC3E}">
        <p14:creationId xmlns:p14="http://schemas.microsoft.com/office/powerpoint/2010/main" val="3166032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Service Amounts</a:t>
            </a:r>
          </a:p>
        </p:txBody>
      </p:sp>
      <p:sp>
        <p:nvSpPr>
          <p:cNvPr id="3" name="Content Placeholder 2"/>
          <p:cNvSpPr>
            <a:spLocks noGrp="1"/>
          </p:cNvSpPr>
          <p:nvPr>
            <p:ph idx="1"/>
          </p:nvPr>
        </p:nvSpPr>
        <p:spPr/>
        <p:txBody>
          <a:bodyPr>
            <a:normAutofit lnSpcReduction="10000"/>
          </a:bodyPr>
          <a:lstStyle/>
          <a:p>
            <a:r>
              <a:rPr lang="en-US" sz="2600" dirty="0"/>
              <a:t>Service amounts should be based on the student’s needs, as documented in the student’s data.</a:t>
            </a:r>
          </a:p>
          <a:p>
            <a:r>
              <a:rPr lang="en-US" sz="2600" dirty="0"/>
              <a:t>Questions to consider:</a:t>
            </a:r>
          </a:p>
          <a:p>
            <a:pPr lvl="1"/>
            <a:r>
              <a:rPr lang="en-US" sz="2200" dirty="0"/>
              <a:t>What can the student do presently? What are the student’s strengths and areas of need?</a:t>
            </a:r>
          </a:p>
          <a:p>
            <a:pPr lvl="1"/>
            <a:r>
              <a:rPr lang="en-US" sz="2200" dirty="0"/>
              <a:t>How much improvement over time has the student shown when provided an intervention in the target skill area for a specific duration and frequency?</a:t>
            </a:r>
          </a:p>
          <a:p>
            <a:pPr lvl="1"/>
            <a:r>
              <a:rPr lang="en-US" sz="2200" dirty="0"/>
              <a:t>Based on the intervention, how much time per session and how often should a service be provided to ensure a high likelihood that the student will make meaningful progress?</a:t>
            </a:r>
          </a:p>
          <a:p>
            <a:pPr lvl="1"/>
            <a:r>
              <a:rPr lang="en-US" sz="2200" dirty="0"/>
              <a:t>What effect might the amount of special education services proposed have on the student’s access to the general education curriculum and non-disabled peers?</a:t>
            </a:r>
          </a:p>
        </p:txBody>
      </p:sp>
    </p:spTree>
    <p:extLst>
      <p:ext uri="{BB962C8B-B14F-4D97-AF65-F5344CB8AC3E}">
        <p14:creationId xmlns:p14="http://schemas.microsoft.com/office/powerpoint/2010/main" val="1243259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Service Amounts Based on Student Need</a:t>
            </a:r>
          </a:p>
        </p:txBody>
      </p:sp>
      <p:sp>
        <p:nvSpPr>
          <p:cNvPr id="3" name="Content Placeholder 2"/>
          <p:cNvSpPr>
            <a:spLocks noGrp="1"/>
          </p:cNvSpPr>
          <p:nvPr>
            <p:ph idx="1"/>
          </p:nvPr>
        </p:nvSpPr>
        <p:spPr>
          <a:xfrm>
            <a:off x="280738" y="1796716"/>
            <a:ext cx="11654588" cy="4512644"/>
          </a:xfrm>
        </p:spPr>
        <p:txBody>
          <a:bodyPr>
            <a:noAutofit/>
          </a:bodyPr>
          <a:lstStyle/>
          <a:p>
            <a:pPr>
              <a:buFont typeface="Wingdings" panose="05000000000000000000" pitchFamily="2" charset="2"/>
              <a:buChar char="v"/>
            </a:pPr>
            <a:r>
              <a:rPr lang="en-US" sz="2000" dirty="0"/>
              <a:t>Service amounts should not be based on factors that are unrelated to the student’s individual needs for service or IEP goals. </a:t>
            </a:r>
          </a:p>
          <a:p>
            <a:pPr>
              <a:buFont typeface="Wingdings" panose="05000000000000000000" pitchFamily="2" charset="2"/>
              <a:buChar char="v"/>
            </a:pPr>
            <a:endParaRPr lang="en-US" sz="2000" dirty="0"/>
          </a:p>
          <a:p>
            <a:pPr>
              <a:buFont typeface="Wingdings" panose="05000000000000000000" pitchFamily="2" charset="2"/>
              <a:buChar char="v"/>
            </a:pPr>
            <a:r>
              <a:rPr lang="en-US" sz="2000" dirty="0"/>
              <a:t>Duration of services (amount of time per session) should never be calculated based solely on the length of a standard “period” of class time in the school’s master schedule.</a:t>
            </a:r>
          </a:p>
          <a:p>
            <a:pPr>
              <a:buFont typeface="Wingdings" panose="05000000000000000000" pitchFamily="2" charset="2"/>
              <a:buChar char="v"/>
            </a:pPr>
            <a:endParaRPr lang="en-US" sz="2000" dirty="0"/>
          </a:p>
          <a:p>
            <a:pPr>
              <a:buFont typeface="Wingdings" panose="05000000000000000000" pitchFamily="2" charset="2"/>
              <a:buChar char="v"/>
            </a:pPr>
            <a:r>
              <a:rPr lang="en-US" sz="2000" dirty="0"/>
              <a:t>Frequency of services (number of sessions per week) should never be calculated based solely on how frequently a course or designated subject is scheduled within the week of the school’s master schedule. </a:t>
            </a:r>
          </a:p>
          <a:p>
            <a:pPr>
              <a:buFont typeface="Wingdings" panose="05000000000000000000" pitchFamily="2" charset="2"/>
              <a:buChar char="v"/>
            </a:pPr>
            <a:endParaRPr lang="en-US" sz="2000" dirty="0"/>
          </a:p>
          <a:p>
            <a:pPr>
              <a:buFont typeface="Wingdings" panose="05000000000000000000" pitchFamily="2" charset="2"/>
              <a:buChar char="v"/>
            </a:pPr>
            <a:r>
              <a:rPr lang="en-US" sz="2000" dirty="0"/>
              <a:t>If an IEP team determines that a student requires a special education or related service for a specific amount of time per session, the special education service provider must ensure that the service is provided for the entire duration of time documented in the IEP. </a:t>
            </a:r>
          </a:p>
        </p:txBody>
      </p:sp>
    </p:spTree>
    <p:extLst>
      <p:ext uri="{BB962C8B-B14F-4D97-AF65-F5344CB8AC3E}">
        <p14:creationId xmlns:p14="http://schemas.microsoft.com/office/powerpoint/2010/main" val="3173276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799BE-3164-4F9D-AB83-7A3EE2CE0BC6}"/>
              </a:ext>
            </a:extLst>
          </p:cNvPr>
          <p:cNvSpPr>
            <a:spLocks noGrp="1"/>
          </p:cNvSpPr>
          <p:nvPr>
            <p:ph type="title"/>
          </p:nvPr>
        </p:nvSpPr>
        <p:spPr>
          <a:xfrm>
            <a:off x="1024128" y="585216"/>
            <a:ext cx="9720072" cy="1499616"/>
          </a:xfrm>
        </p:spPr>
        <p:txBody>
          <a:bodyPr>
            <a:normAutofit/>
          </a:bodyPr>
          <a:lstStyle/>
          <a:p>
            <a:r>
              <a:rPr lang="en-US"/>
              <a:t>UPIPS MONITORING VISIT</a:t>
            </a:r>
          </a:p>
        </p:txBody>
      </p:sp>
      <p:sp>
        <p:nvSpPr>
          <p:cNvPr id="3" name="Content Placeholder 2">
            <a:extLst>
              <a:ext uri="{FF2B5EF4-FFF2-40B4-BE49-F238E27FC236}">
                <a16:creationId xmlns:a16="http://schemas.microsoft.com/office/drawing/2014/main" id="{40DCBF87-BB42-4ADA-9759-056EE943B182}"/>
              </a:ext>
            </a:extLst>
          </p:cNvPr>
          <p:cNvSpPr>
            <a:spLocks noGrp="1"/>
          </p:cNvSpPr>
          <p:nvPr>
            <p:ph idx="1"/>
          </p:nvPr>
        </p:nvSpPr>
        <p:spPr>
          <a:xfrm>
            <a:off x="1024128" y="2285999"/>
            <a:ext cx="4754880" cy="4395537"/>
          </a:xfrm>
        </p:spPr>
        <p:txBody>
          <a:bodyPr>
            <a:normAutofit fontScale="85000" lnSpcReduction="20000"/>
          </a:bodyPr>
          <a:lstStyle/>
          <a:p>
            <a:pPr>
              <a:buFont typeface="Wingdings" panose="05000000000000000000" pitchFamily="2" charset="2"/>
              <a:buChar char="v"/>
            </a:pPr>
            <a:r>
              <a:rPr lang="en-US" dirty="0"/>
              <a:t> Monitoring visit January 17-24, 2019</a:t>
            </a:r>
          </a:p>
          <a:p>
            <a:pPr marL="0" indent="0">
              <a:buNone/>
            </a:pPr>
            <a:endParaRPr lang="en-US" dirty="0"/>
          </a:p>
          <a:p>
            <a:pPr>
              <a:buFont typeface="Wingdings" panose="05000000000000000000" pitchFamily="2" charset="2"/>
              <a:buChar char="v"/>
            </a:pPr>
            <a:r>
              <a:rPr lang="en-US" dirty="0"/>
              <a:t>232 files reviewed</a:t>
            </a:r>
          </a:p>
          <a:p>
            <a:pPr>
              <a:buFont typeface="Wingdings" panose="05000000000000000000" pitchFamily="2" charset="2"/>
              <a:buChar char="v"/>
            </a:pPr>
            <a:endParaRPr lang="en-US" dirty="0"/>
          </a:p>
          <a:p>
            <a:pPr>
              <a:buFont typeface="Wingdings" panose="05000000000000000000" pitchFamily="2" charset="2"/>
              <a:buChar char="v"/>
            </a:pPr>
            <a:r>
              <a:rPr lang="en-US" dirty="0"/>
              <a:t>158 interviews</a:t>
            </a:r>
          </a:p>
          <a:p>
            <a:pPr>
              <a:buFont typeface="Wingdings" panose="05000000000000000000" pitchFamily="2" charset="2"/>
              <a:buChar char="v"/>
            </a:pPr>
            <a:endParaRPr lang="en-US" dirty="0"/>
          </a:p>
          <a:p>
            <a:pPr>
              <a:buFont typeface="Wingdings" panose="05000000000000000000" pitchFamily="2" charset="2"/>
              <a:buChar char="v"/>
            </a:pPr>
            <a:r>
              <a:rPr lang="en-US" dirty="0"/>
              <a:t>32 schools were involved in the monitoring visit</a:t>
            </a:r>
          </a:p>
          <a:p>
            <a:pPr marL="0" indent="0">
              <a:buNone/>
            </a:pPr>
            <a:endParaRPr lang="en-US" dirty="0"/>
          </a:p>
          <a:p>
            <a:pPr>
              <a:buFont typeface="Wingdings" panose="05000000000000000000" pitchFamily="2" charset="2"/>
              <a:buChar char="v"/>
            </a:pPr>
            <a:r>
              <a:rPr lang="en-US" dirty="0"/>
              <a:t>16 Student Focus Groups</a:t>
            </a:r>
          </a:p>
          <a:p>
            <a:pPr marL="0" indent="0">
              <a:buNone/>
            </a:pPr>
            <a:endParaRPr lang="en-US" dirty="0"/>
          </a:p>
          <a:p>
            <a:pPr>
              <a:buFont typeface="Wingdings" panose="05000000000000000000" pitchFamily="2" charset="2"/>
              <a:buChar char="v"/>
            </a:pPr>
            <a:r>
              <a:rPr lang="en-US" dirty="0"/>
              <a:t>1 well prepared LEA</a:t>
            </a:r>
          </a:p>
          <a:p>
            <a:pPr>
              <a:buFont typeface="Wingdings" panose="05000000000000000000" pitchFamily="2" charset="2"/>
              <a:buChar char="v"/>
            </a:pPr>
            <a:endParaRPr lang="en-US" dirty="0"/>
          </a:p>
        </p:txBody>
      </p:sp>
      <p:pic>
        <p:nvPicPr>
          <p:cNvPr id="1026" name="Picture 2" descr="Image result for monitoring visit">
            <a:extLst>
              <a:ext uri="{FF2B5EF4-FFF2-40B4-BE49-F238E27FC236}">
                <a16:creationId xmlns:a16="http://schemas.microsoft.com/office/drawing/2014/main" id="{78EB72A4-987C-404B-B2FF-FAF0480DDBA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656" r="17927"/>
          <a:stretch/>
        </p:blipFill>
        <p:spPr bwMode="auto">
          <a:xfrm>
            <a:off x="7170422" y="1495425"/>
            <a:ext cx="4526278" cy="4023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5260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pic>
        <p:nvPicPr>
          <p:cNvPr id="1029" name="Picture 2" descr="Image result for questions">
            <a:extLst>
              <a:ext uri="{FF2B5EF4-FFF2-40B4-BE49-F238E27FC236}">
                <a16:creationId xmlns:a16="http://schemas.microsoft.com/office/drawing/2014/main" id="{D7786595-BDEF-416B-AC44-21AE01E5FEA9}"/>
              </a:ext>
            </a:extLst>
          </p:cNvPr>
          <p:cNvPicPr>
            <a:picLocks noChangeAspect="1" noChangeArrowheads="1"/>
          </p:cNvPicPr>
          <p:nvPr/>
        </p:nvPicPr>
        <p:blipFill rotWithShape="1">
          <a:blip r:embed="rId2">
            <a:duotone>
              <a:prstClr val="black"/>
              <a:schemeClr val="bg2">
                <a:tint val="45000"/>
                <a:satMod val="400000"/>
              </a:schemeClr>
            </a:duotone>
            <a:alphaModFix amt="25000"/>
            <a:extLst>
              <a:ext uri="{28A0092B-C50C-407E-A947-70E740481C1C}">
                <a14:useLocalDpi xmlns:a14="http://schemas.microsoft.com/office/drawing/2010/main" val="0"/>
              </a:ext>
            </a:extLst>
          </a:blip>
          <a:srcRect t="735"/>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A2CF616-10A7-406F-84B9-E82733EAD925}"/>
              </a:ext>
            </a:extLst>
          </p:cNvPr>
          <p:cNvSpPr>
            <a:spLocks noGrp="1"/>
          </p:cNvSpPr>
          <p:nvPr>
            <p:ph type="title"/>
          </p:nvPr>
        </p:nvSpPr>
        <p:spPr>
          <a:xfrm>
            <a:off x="1024128" y="585216"/>
            <a:ext cx="9720072" cy="1499616"/>
          </a:xfrm>
        </p:spPr>
        <p:txBody>
          <a:bodyPr>
            <a:normAutofit/>
          </a:bodyPr>
          <a:lstStyle/>
          <a:p>
            <a:r>
              <a:rPr lang="en-US"/>
              <a:t>Questions?</a:t>
            </a:r>
            <a:endParaRPr lang="en-US" dirty="0"/>
          </a:p>
        </p:txBody>
      </p:sp>
      <p:cxnSp>
        <p:nvCxnSpPr>
          <p:cNvPr id="140" name="Straight Connector 139">
            <a:extLst>
              <a:ext uri="{FF2B5EF4-FFF2-40B4-BE49-F238E27FC236}">
                <a16:creationId xmlns:a16="http://schemas.microsoft.com/office/drawing/2014/main" id="{F4FF42CC-D337-4787-9F65-B73DB3388C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31" name="Content Placeholder 1030">
            <a:extLst>
              <a:ext uri="{FF2B5EF4-FFF2-40B4-BE49-F238E27FC236}">
                <a16:creationId xmlns:a16="http://schemas.microsoft.com/office/drawing/2014/main" id="{FE83CD85-C3DC-47A5-AE31-D26737BB52E2}"/>
              </a:ext>
            </a:extLst>
          </p:cNvPr>
          <p:cNvSpPr>
            <a:spLocks noGrp="1"/>
          </p:cNvSpPr>
          <p:nvPr>
            <p:ph idx="1"/>
          </p:nvPr>
        </p:nvSpPr>
        <p:spPr>
          <a:xfrm>
            <a:off x="1024128" y="2286000"/>
            <a:ext cx="9720073" cy="4023360"/>
          </a:xfrm>
        </p:spPr>
        <p:txBody>
          <a:bodyPr>
            <a:normAutofit/>
          </a:bodyPr>
          <a:lstStyle/>
          <a:p>
            <a:r>
              <a:rPr lang="en-US"/>
              <a:t>Lindsey Cunningham</a:t>
            </a:r>
          </a:p>
          <a:p>
            <a:r>
              <a:rPr lang="en-US">
                <a:hlinkClick r:id="rId3"/>
              </a:rPr>
              <a:t>Lindsey.Cunningham@schools.Utah.gov</a:t>
            </a:r>
            <a:endParaRPr lang="en-US"/>
          </a:p>
          <a:p>
            <a:r>
              <a:rPr lang="en-US"/>
              <a:t>UPIPS and SLD Specialist</a:t>
            </a:r>
          </a:p>
          <a:p>
            <a:r>
              <a:rPr lang="en-US"/>
              <a:t>Utah State Board of Education</a:t>
            </a:r>
          </a:p>
        </p:txBody>
      </p:sp>
    </p:spTree>
    <p:extLst>
      <p:ext uri="{BB962C8B-B14F-4D97-AF65-F5344CB8AC3E}">
        <p14:creationId xmlns:p14="http://schemas.microsoft.com/office/powerpoint/2010/main" val="17726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571AA-4EB4-4893-A58D-A688E98414A4}"/>
              </a:ext>
            </a:extLst>
          </p:cNvPr>
          <p:cNvSpPr>
            <a:spLocks noGrp="1"/>
          </p:cNvSpPr>
          <p:nvPr>
            <p:ph type="title"/>
          </p:nvPr>
        </p:nvSpPr>
        <p:spPr>
          <a:xfrm>
            <a:off x="1024128" y="585216"/>
            <a:ext cx="9720072" cy="1499616"/>
          </a:xfrm>
        </p:spPr>
        <p:txBody>
          <a:bodyPr/>
          <a:lstStyle/>
          <a:p>
            <a:r>
              <a:rPr lang="en-US" dirty="0"/>
              <a:t>Canyons Strengths</a:t>
            </a:r>
          </a:p>
        </p:txBody>
      </p:sp>
      <p:sp>
        <p:nvSpPr>
          <p:cNvPr id="3" name="Content Placeholder 2">
            <a:extLst>
              <a:ext uri="{FF2B5EF4-FFF2-40B4-BE49-F238E27FC236}">
                <a16:creationId xmlns:a16="http://schemas.microsoft.com/office/drawing/2014/main" id="{71C402D2-6B6D-4283-8C17-2760201C682E}"/>
              </a:ext>
            </a:extLst>
          </p:cNvPr>
          <p:cNvSpPr>
            <a:spLocks noGrp="1"/>
          </p:cNvSpPr>
          <p:nvPr>
            <p:ph idx="1"/>
          </p:nvPr>
        </p:nvSpPr>
        <p:spPr>
          <a:xfrm>
            <a:off x="400050" y="1809750"/>
            <a:ext cx="11553825" cy="4499610"/>
          </a:xfrm>
        </p:spPr>
        <p:txBody>
          <a:bodyPr>
            <a:normAutofit/>
          </a:bodyPr>
          <a:lstStyle/>
          <a:p>
            <a:pPr>
              <a:buFont typeface="Wingdings" panose="05000000000000000000" pitchFamily="2" charset="2"/>
              <a:buChar char="v"/>
            </a:pPr>
            <a:r>
              <a:rPr lang="en-US" dirty="0"/>
              <a:t> Based on interviews the specific learning disability of combination method was known by different members</a:t>
            </a:r>
          </a:p>
          <a:p>
            <a:pPr>
              <a:buFont typeface="Wingdings" panose="05000000000000000000" pitchFamily="2" charset="2"/>
              <a:buChar char="v"/>
            </a:pPr>
            <a:r>
              <a:rPr lang="en-US" dirty="0"/>
              <a:t> Students knew what the IEP was and they felt like they were able to advocate and work towards self-progress</a:t>
            </a:r>
          </a:p>
          <a:p>
            <a:pPr>
              <a:buFont typeface="Wingdings" panose="05000000000000000000" pitchFamily="2" charset="2"/>
              <a:buChar char="v"/>
            </a:pPr>
            <a:r>
              <a:rPr lang="en-US" dirty="0"/>
              <a:t> Based on monitoring visit as whole, there are a lot of instructional coaches and education specialists to help support teachers and provide support to students with disabilities.</a:t>
            </a:r>
          </a:p>
          <a:p>
            <a:pPr>
              <a:buFont typeface="Wingdings" panose="05000000000000000000" pitchFamily="2" charset="2"/>
              <a:buChar char="v"/>
            </a:pPr>
            <a:r>
              <a:rPr lang="en-US" dirty="0"/>
              <a:t> Students with disabilities appear to be inclusive and are truly part of the schools. </a:t>
            </a:r>
          </a:p>
          <a:p>
            <a:pPr>
              <a:buFont typeface="Wingdings" panose="05000000000000000000" pitchFamily="2" charset="2"/>
              <a:buChar char="v"/>
            </a:pPr>
            <a:r>
              <a:rPr lang="en-US" dirty="0"/>
              <a:t> During student focus groups students were aware of their transition programs and what they are working towards for after high school. </a:t>
            </a:r>
          </a:p>
          <a:p>
            <a:pPr>
              <a:buFont typeface="Wingdings" panose="05000000000000000000" pitchFamily="2" charset="2"/>
              <a:buChar char="v"/>
            </a:pPr>
            <a:r>
              <a:rPr lang="en-US" dirty="0"/>
              <a:t>Students are receiving EL services along with the special ed services when needed.</a:t>
            </a:r>
          </a:p>
          <a:p>
            <a:pPr>
              <a:buFont typeface="Wingdings" panose="05000000000000000000" pitchFamily="2" charset="2"/>
              <a:buChar char="v"/>
            </a:pPr>
            <a:endParaRPr lang="en-US" dirty="0"/>
          </a:p>
        </p:txBody>
      </p:sp>
    </p:spTree>
    <p:extLst>
      <p:ext uri="{BB962C8B-B14F-4D97-AF65-F5344CB8AC3E}">
        <p14:creationId xmlns:p14="http://schemas.microsoft.com/office/powerpoint/2010/main" val="3672838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544BC-3D92-41F1-823D-7A2BE15C2074}"/>
              </a:ext>
            </a:extLst>
          </p:cNvPr>
          <p:cNvSpPr>
            <a:spLocks noGrp="1"/>
          </p:cNvSpPr>
          <p:nvPr>
            <p:ph type="title"/>
          </p:nvPr>
        </p:nvSpPr>
        <p:spPr/>
        <p:txBody>
          <a:bodyPr/>
          <a:lstStyle/>
          <a:p>
            <a:r>
              <a:rPr lang="en-US" dirty="0"/>
              <a:t>Canyons Strengths cont.</a:t>
            </a:r>
          </a:p>
        </p:txBody>
      </p:sp>
      <p:sp>
        <p:nvSpPr>
          <p:cNvPr id="3" name="Content Placeholder 2">
            <a:extLst>
              <a:ext uri="{FF2B5EF4-FFF2-40B4-BE49-F238E27FC236}">
                <a16:creationId xmlns:a16="http://schemas.microsoft.com/office/drawing/2014/main" id="{F153173C-602A-4952-82BE-40974D2ADE1F}"/>
              </a:ext>
            </a:extLst>
          </p:cNvPr>
          <p:cNvSpPr>
            <a:spLocks noGrp="1"/>
          </p:cNvSpPr>
          <p:nvPr>
            <p:ph idx="1"/>
          </p:nvPr>
        </p:nvSpPr>
        <p:spPr>
          <a:xfrm>
            <a:off x="1024128" y="1847850"/>
            <a:ext cx="9720073" cy="4800599"/>
          </a:xfrm>
        </p:spPr>
        <p:txBody>
          <a:bodyPr>
            <a:normAutofit/>
          </a:bodyPr>
          <a:lstStyle/>
          <a:p>
            <a:pPr>
              <a:buFont typeface="Wingdings" panose="05000000000000000000" pitchFamily="2" charset="2"/>
              <a:buChar char="v"/>
            </a:pPr>
            <a:r>
              <a:rPr lang="en-US" dirty="0"/>
              <a:t> 100% of files had parent consent for reevaluation</a:t>
            </a:r>
          </a:p>
          <a:p>
            <a:pPr>
              <a:buFont typeface="Wingdings" panose="05000000000000000000" pitchFamily="2" charset="2"/>
              <a:buChar char="v"/>
            </a:pPr>
            <a:endParaRPr lang="en-US" dirty="0"/>
          </a:p>
          <a:p>
            <a:pPr>
              <a:buFont typeface="Wingdings" panose="05000000000000000000" pitchFamily="2" charset="2"/>
              <a:buChar char="v"/>
            </a:pPr>
            <a:r>
              <a:rPr lang="en-US" dirty="0"/>
              <a:t>100% of files reviewed had a current transition plan</a:t>
            </a:r>
          </a:p>
          <a:p>
            <a:pPr>
              <a:buFont typeface="Wingdings" panose="05000000000000000000" pitchFamily="2" charset="2"/>
              <a:buChar char="v"/>
            </a:pPr>
            <a:endParaRPr lang="en-US" dirty="0"/>
          </a:p>
          <a:p>
            <a:pPr>
              <a:buFont typeface="Wingdings" panose="05000000000000000000" pitchFamily="2" charset="2"/>
              <a:buChar char="v"/>
            </a:pPr>
            <a:r>
              <a:rPr lang="en-US" dirty="0"/>
              <a:t> 95% of files reviewed had an evaluation summary report</a:t>
            </a:r>
          </a:p>
          <a:p>
            <a:pPr>
              <a:buFont typeface="Wingdings" panose="05000000000000000000" pitchFamily="2" charset="2"/>
              <a:buChar char="v"/>
            </a:pPr>
            <a:endParaRPr lang="en-US" dirty="0"/>
          </a:p>
          <a:p>
            <a:pPr>
              <a:buFont typeface="Wingdings" panose="05000000000000000000" pitchFamily="2" charset="2"/>
              <a:buChar char="v"/>
            </a:pPr>
            <a:r>
              <a:rPr lang="en-US" dirty="0"/>
              <a:t> 99% of files reviewed had a current IEP in the file</a:t>
            </a:r>
          </a:p>
          <a:p>
            <a:pPr>
              <a:buFont typeface="Wingdings" panose="05000000000000000000" pitchFamily="2" charset="2"/>
              <a:buChar char="v"/>
            </a:pPr>
            <a:endParaRPr lang="en-US" dirty="0"/>
          </a:p>
          <a:p>
            <a:pPr>
              <a:buFont typeface="Wingdings" panose="05000000000000000000" pitchFamily="2" charset="2"/>
              <a:buChar char="v"/>
            </a:pPr>
            <a:r>
              <a:rPr lang="en-US" dirty="0"/>
              <a:t> Willingness to make corrections promptly within the three-week window</a:t>
            </a:r>
          </a:p>
          <a:p>
            <a:pPr lvl="1">
              <a:buFont typeface="Wingdings" panose="05000000000000000000" pitchFamily="2" charset="2"/>
              <a:buChar char="v"/>
            </a:pPr>
            <a:r>
              <a:rPr lang="en-US" b="1" dirty="0"/>
              <a:t> Extended School Year: Written Prior Notice went from 61.1% compliant to 96.3% compliant</a:t>
            </a:r>
          </a:p>
          <a:p>
            <a:endParaRPr lang="en-US" dirty="0"/>
          </a:p>
        </p:txBody>
      </p:sp>
    </p:spTree>
    <p:extLst>
      <p:ext uri="{BB962C8B-B14F-4D97-AF65-F5344CB8AC3E}">
        <p14:creationId xmlns:p14="http://schemas.microsoft.com/office/powerpoint/2010/main" val="4280479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98B4F-ACAC-479C-8AE8-F57E2CB92C29}"/>
              </a:ext>
            </a:extLst>
          </p:cNvPr>
          <p:cNvSpPr>
            <a:spLocks noGrp="1"/>
          </p:cNvSpPr>
          <p:nvPr>
            <p:ph type="title"/>
          </p:nvPr>
        </p:nvSpPr>
        <p:spPr/>
        <p:txBody>
          <a:bodyPr/>
          <a:lstStyle/>
          <a:p>
            <a:r>
              <a:rPr lang="en-US" dirty="0"/>
              <a:t>Canyons Areas of Concern</a:t>
            </a:r>
          </a:p>
        </p:txBody>
      </p:sp>
      <p:sp>
        <p:nvSpPr>
          <p:cNvPr id="3" name="Content Placeholder 2">
            <a:extLst>
              <a:ext uri="{FF2B5EF4-FFF2-40B4-BE49-F238E27FC236}">
                <a16:creationId xmlns:a16="http://schemas.microsoft.com/office/drawing/2014/main" id="{9C6F92ED-7038-4E17-821E-C45CE4082153}"/>
              </a:ext>
            </a:extLst>
          </p:cNvPr>
          <p:cNvSpPr>
            <a:spLocks noGrp="1"/>
          </p:cNvSpPr>
          <p:nvPr>
            <p:ph idx="1"/>
          </p:nvPr>
        </p:nvSpPr>
        <p:spPr>
          <a:xfrm>
            <a:off x="577049" y="1775534"/>
            <a:ext cx="11070453" cy="4533826"/>
          </a:xfrm>
        </p:spPr>
        <p:txBody>
          <a:bodyPr>
            <a:normAutofit/>
          </a:bodyPr>
          <a:lstStyle/>
          <a:p>
            <a:pPr>
              <a:buFont typeface="Wingdings" panose="05000000000000000000" pitchFamily="2" charset="2"/>
              <a:buChar char="v"/>
            </a:pPr>
            <a:r>
              <a:rPr lang="en-US" dirty="0"/>
              <a:t> Based on file reviews Eligibility process is consistently missing different pieces for multiple disability categories</a:t>
            </a:r>
          </a:p>
          <a:p>
            <a:pPr>
              <a:buFont typeface="Wingdings" panose="05000000000000000000" pitchFamily="2" charset="2"/>
              <a:buChar char="v"/>
            </a:pPr>
            <a:r>
              <a:rPr lang="en-US" dirty="0"/>
              <a:t> Based on the parent focus group, general education teachers need training on how to work with students with disabilities and get a better understanding of what accommodations should be given during the meeting</a:t>
            </a:r>
          </a:p>
          <a:p>
            <a:pPr>
              <a:buFont typeface="Wingdings" panose="05000000000000000000" pitchFamily="2" charset="2"/>
              <a:buChar char="v"/>
            </a:pPr>
            <a:r>
              <a:rPr lang="en-US" dirty="0"/>
              <a:t> Based on file reviews information is not being brought forward to the eligibility report summary if they are determining existing data is sufficient </a:t>
            </a:r>
          </a:p>
          <a:p>
            <a:pPr>
              <a:buFont typeface="Wingdings" panose="05000000000000000000" pitchFamily="2" charset="2"/>
              <a:buChar char="v"/>
            </a:pPr>
            <a:r>
              <a:rPr lang="en-US" dirty="0"/>
              <a:t> Based on file reviews the course of study needs to be strengthened and multiyear needs to be better planned</a:t>
            </a:r>
          </a:p>
          <a:p>
            <a:pPr>
              <a:buFont typeface="Wingdings" panose="05000000000000000000" pitchFamily="2" charset="2"/>
              <a:buChar char="v"/>
            </a:pPr>
            <a:r>
              <a:rPr lang="en-US" dirty="0"/>
              <a:t> Based on file reviews language was not always assessed or documented or identified as an area of need</a:t>
            </a:r>
          </a:p>
          <a:p>
            <a:pPr>
              <a:buFont typeface="Wingdings" panose="05000000000000000000" pitchFamily="2" charset="2"/>
              <a:buChar char="v"/>
            </a:pPr>
            <a:endParaRPr lang="en-US" dirty="0"/>
          </a:p>
        </p:txBody>
      </p:sp>
    </p:spTree>
    <p:extLst>
      <p:ext uri="{BB962C8B-B14F-4D97-AF65-F5344CB8AC3E}">
        <p14:creationId xmlns:p14="http://schemas.microsoft.com/office/powerpoint/2010/main" val="810693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98B4F-ACAC-479C-8AE8-F57E2CB92C29}"/>
              </a:ext>
            </a:extLst>
          </p:cNvPr>
          <p:cNvSpPr>
            <a:spLocks noGrp="1"/>
          </p:cNvSpPr>
          <p:nvPr>
            <p:ph type="title"/>
          </p:nvPr>
        </p:nvSpPr>
        <p:spPr/>
        <p:txBody>
          <a:bodyPr/>
          <a:lstStyle/>
          <a:p>
            <a:r>
              <a:rPr lang="en-US" dirty="0"/>
              <a:t>Canyons Areas of Concern Cont.</a:t>
            </a:r>
          </a:p>
        </p:txBody>
      </p:sp>
      <p:sp>
        <p:nvSpPr>
          <p:cNvPr id="3" name="Content Placeholder 2">
            <a:extLst>
              <a:ext uri="{FF2B5EF4-FFF2-40B4-BE49-F238E27FC236}">
                <a16:creationId xmlns:a16="http://schemas.microsoft.com/office/drawing/2014/main" id="{9C6F92ED-7038-4E17-821E-C45CE4082153}"/>
              </a:ext>
            </a:extLst>
          </p:cNvPr>
          <p:cNvSpPr>
            <a:spLocks noGrp="1"/>
          </p:cNvSpPr>
          <p:nvPr>
            <p:ph idx="1"/>
          </p:nvPr>
        </p:nvSpPr>
        <p:spPr>
          <a:xfrm>
            <a:off x="479394" y="1802167"/>
            <a:ext cx="11168109" cy="4507193"/>
          </a:xfrm>
        </p:spPr>
        <p:txBody>
          <a:bodyPr>
            <a:normAutofit lnSpcReduction="10000"/>
          </a:bodyPr>
          <a:lstStyle/>
          <a:p>
            <a:pPr>
              <a:buFont typeface="Wingdings" panose="05000000000000000000" pitchFamily="2" charset="2"/>
              <a:buChar char="v"/>
            </a:pPr>
            <a:r>
              <a:rPr lang="en-US" dirty="0"/>
              <a:t> </a:t>
            </a:r>
            <a:r>
              <a:rPr lang="en-US" sz="2400" dirty="0"/>
              <a:t>47% of files reviewed had a transfer of students rights signed before the students 17</a:t>
            </a:r>
            <a:r>
              <a:rPr lang="en-US" sz="2400" baseline="30000" dirty="0"/>
              <a:t>th</a:t>
            </a:r>
            <a:r>
              <a:rPr lang="en-US" sz="2400" dirty="0"/>
              <a:t> birthday </a:t>
            </a:r>
          </a:p>
          <a:p>
            <a:pPr>
              <a:buFont typeface="Wingdings" panose="05000000000000000000" pitchFamily="2" charset="2"/>
              <a:buChar char="v"/>
            </a:pPr>
            <a:endParaRPr lang="en-US" sz="2400" dirty="0"/>
          </a:p>
          <a:p>
            <a:pPr>
              <a:buFont typeface="Wingdings" panose="05000000000000000000" pitchFamily="2" charset="2"/>
              <a:buChar char="v"/>
            </a:pPr>
            <a:r>
              <a:rPr lang="en-US" sz="2400" dirty="0"/>
              <a:t> 51% of Autism files reviewed had correct evaluation criteria</a:t>
            </a:r>
          </a:p>
          <a:p>
            <a:pPr marL="0" indent="0">
              <a:buNone/>
            </a:pPr>
            <a:endParaRPr lang="en-US" sz="2400" dirty="0"/>
          </a:p>
          <a:p>
            <a:pPr>
              <a:buFont typeface="Wingdings" panose="05000000000000000000" pitchFamily="2" charset="2"/>
              <a:buChar char="v"/>
            </a:pPr>
            <a:r>
              <a:rPr lang="en-US" sz="2400" dirty="0"/>
              <a:t> 58% of transition goals were measurable</a:t>
            </a:r>
          </a:p>
          <a:p>
            <a:pPr marL="0" indent="0">
              <a:buNone/>
            </a:pPr>
            <a:r>
              <a:rPr lang="en-US" sz="2400" dirty="0"/>
              <a:t> </a:t>
            </a:r>
          </a:p>
          <a:p>
            <a:pPr>
              <a:buFont typeface="Wingdings" panose="05000000000000000000" pitchFamily="2" charset="2"/>
              <a:buChar char="v"/>
            </a:pPr>
            <a:r>
              <a:rPr lang="en-US" sz="2400" dirty="0"/>
              <a:t>68% of Other Health Impairment files reviewed had correct evaluation criteria</a:t>
            </a:r>
          </a:p>
          <a:p>
            <a:pPr>
              <a:buFont typeface="Wingdings" panose="05000000000000000000" pitchFamily="2" charset="2"/>
              <a:buChar char="v"/>
            </a:pPr>
            <a:endParaRPr lang="en-US" sz="2400" dirty="0"/>
          </a:p>
          <a:p>
            <a:pPr>
              <a:buFont typeface="Wingdings" panose="05000000000000000000" pitchFamily="2" charset="2"/>
              <a:buChar char="v"/>
            </a:pPr>
            <a:r>
              <a:rPr lang="en-US" sz="2400" dirty="0"/>
              <a:t> 77% of files reviewed met eligibility timelines</a:t>
            </a:r>
          </a:p>
        </p:txBody>
      </p:sp>
    </p:spTree>
    <p:extLst>
      <p:ext uri="{BB962C8B-B14F-4D97-AF65-F5344CB8AC3E}">
        <p14:creationId xmlns:p14="http://schemas.microsoft.com/office/powerpoint/2010/main" val="130753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Special education</a:t>
            </a:r>
          </a:p>
        </p:txBody>
      </p:sp>
      <p:sp>
        <p:nvSpPr>
          <p:cNvPr id="3" name="Content Placeholder 2"/>
          <p:cNvSpPr>
            <a:spLocks noGrp="1"/>
          </p:cNvSpPr>
          <p:nvPr>
            <p:ph idx="1"/>
          </p:nvPr>
        </p:nvSpPr>
        <p:spPr>
          <a:xfrm>
            <a:off x="858254" y="1724526"/>
            <a:ext cx="9885948" cy="4584834"/>
          </a:xfrm>
        </p:spPr>
        <p:txBody>
          <a:bodyPr>
            <a:normAutofit/>
          </a:bodyPr>
          <a:lstStyle/>
          <a:p>
            <a:r>
              <a:rPr lang="en-US" sz="2200" i="1" dirty="0"/>
              <a:t>Special education </a:t>
            </a:r>
            <a:r>
              <a:rPr lang="en-US" sz="2200" dirty="0"/>
              <a:t>means </a:t>
            </a:r>
            <a:r>
              <a:rPr lang="en-US" sz="2200" b="1" dirty="0">
                <a:solidFill>
                  <a:schemeClr val="accent2"/>
                </a:solidFill>
              </a:rPr>
              <a:t>specially designed instruction</a:t>
            </a:r>
            <a:r>
              <a:rPr lang="en-US" sz="2200" dirty="0"/>
              <a:t>, at no cost to the parent(s) or the adult student, to meet the unique needs of a student with a disability, including instruction conducted in the classroom, in the home, in hospitals and institutions, and in other settings; and instruction in physical education. The term includes speech-language pathology services and may include other related services, travel training, and applied technology education, if they meet the definition of special education. </a:t>
            </a:r>
          </a:p>
          <a:p>
            <a:r>
              <a:rPr lang="en-US" sz="2200" dirty="0"/>
              <a:t>Special education services are services </a:t>
            </a:r>
            <a:r>
              <a:rPr lang="en-US" sz="2200" b="1" dirty="0">
                <a:solidFill>
                  <a:schemeClr val="accent2"/>
                </a:solidFill>
              </a:rPr>
              <a:t>provided to the student</a:t>
            </a:r>
            <a:r>
              <a:rPr lang="en-US" sz="2200" dirty="0"/>
              <a:t>, and do not include consultation between teachers or monitoring a student’s grades or work completion.</a:t>
            </a:r>
          </a:p>
          <a:p>
            <a:pPr>
              <a:buClrTx/>
            </a:pPr>
            <a:r>
              <a:rPr lang="en-US" sz="2200" b="1" dirty="0">
                <a:solidFill>
                  <a:schemeClr val="accent2"/>
                </a:solidFill>
              </a:rPr>
              <a:t>At no cost </a:t>
            </a:r>
            <a:r>
              <a:rPr lang="en-US" sz="2200" dirty="0"/>
              <a:t>means that all specially designed instruction is provided without charge but does not preclude incidental fees that are normally charged to nondisabled students or their parent(s) as part of the regular education program.</a:t>
            </a:r>
            <a:endParaRPr lang="en-US" sz="2000" dirty="0"/>
          </a:p>
          <a:p>
            <a:pPr marL="0" lvl="0" indent="0" algn="r">
              <a:buClr>
                <a:srgbClr val="58B6C0"/>
              </a:buClr>
              <a:buNone/>
            </a:pPr>
            <a:r>
              <a:rPr lang="en-US" sz="1900" dirty="0"/>
              <a:t>USBE SER I.E.42. Definitions</a:t>
            </a:r>
          </a:p>
          <a:p>
            <a:pPr marL="0" indent="0">
              <a:buNone/>
            </a:pPr>
            <a:endParaRPr lang="en-US" sz="1900" dirty="0">
              <a:solidFill>
                <a:srgbClr val="000000"/>
              </a:solidFill>
            </a:endParaRPr>
          </a:p>
          <a:p>
            <a:pPr marL="0" indent="0">
              <a:buNone/>
            </a:pPr>
            <a:endParaRPr lang="en-US" dirty="0"/>
          </a:p>
        </p:txBody>
      </p:sp>
    </p:spTree>
    <p:extLst>
      <p:ext uri="{BB962C8B-B14F-4D97-AF65-F5344CB8AC3E}">
        <p14:creationId xmlns:p14="http://schemas.microsoft.com/office/powerpoint/2010/main" val="3809744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39077-0D27-4A44-A471-BB2A0F8545FF}"/>
              </a:ext>
            </a:extLst>
          </p:cNvPr>
          <p:cNvSpPr>
            <a:spLocks noGrp="1"/>
          </p:cNvSpPr>
          <p:nvPr>
            <p:ph type="title"/>
          </p:nvPr>
        </p:nvSpPr>
        <p:spPr/>
        <p:txBody>
          <a:bodyPr/>
          <a:lstStyle/>
          <a:p>
            <a:r>
              <a:rPr lang="en-US" dirty="0"/>
              <a:t>Autism Evaluation criteria</a:t>
            </a:r>
          </a:p>
        </p:txBody>
      </p:sp>
      <p:sp>
        <p:nvSpPr>
          <p:cNvPr id="3" name="Content Placeholder 2">
            <a:extLst>
              <a:ext uri="{FF2B5EF4-FFF2-40B4-BE49-F238E27FC236}">
                <a16:creationId xmlns:a16="http://schemas.microsoft.com/office/drawing/2014/main" id="{D4001DD3-6E3E-463D-B925-A6A0C2D35CD5}"/>
              </a:ext>
            </a:extLst>
          </p:cNvPr>
          <p:cNvSpPr>
            <a:spLocks noGrp="1"/>
          </p:cNvSpPr>
          <p:nvPr>
            <p:ph idx="1"/>
          </p:nvPr>
        </p:nvSpPr>
        <p:spPr/>
        <p:txBody>
          <a:bodyPr>
            <a:normAutofit/>
          </a:bodyPr>
          <a:lstStyle/>
          <a:p>
            <a:pPr>
              <a:buFont typeface="Wingdings" panose="05000000000000000000" pitchFamily="2" charset="2"/>
              <a:buChar char="v"/>
            </a:pPr>
            <a:r>
              <a:rPr lang="en-US" sz="3200" dirty="0"/>
              <a:t> Autism Evaluation</a:t>
            </a:r>
          </a:p>
          <a:p>
            <a:pPr lvl="1">
              <a:buFont typeface="Wingdings" panose="05000000000000000000" pitchFamily="2" charset="2"/>
              <a:buChar char="v"/>
            </a:pPr>
            <a:r>
              <a:rPr lang="en-US" sz="2800" dirty="0"/>
              <a:t>USBE SER II.J.1.c.(1)-(3)</a:t>
            </a:r>
          </a:p>
          <a:p>
            <a:pPr lvl="2">
              <a:buFont typeface="Wingdings" panose="05000000000000000000" pitchFamily="2" charset="2"/>
              <a:buChar char="v"/>
            </a:pPr>
            <a:r>
              <a:rPr lang="en-US" sz="2000" dirty="0"/>
              <a:t>(1) Multiple measures (formal and informal), including an autism checklist/rating scale, must be used to assess intellectual, academic, communicative, social, and adaptive functioning. </a:t>
            </a:r>
          </a:p>
          <a:p>
            <a:pPr lvl="2">
              <a:buFont typeface="Wingdings" panose="05000000000000000000" pitchFamily="2" charset="2"/>
              <a:buChar char="v"/>
            </a:pPr>
            <a:r>
              <a:rPr lang="en-US" sz="2000" dirty="0"/>
              <a:t>(2) The student’s prior medical and developmental history from a qualified health professional must be on record regarding specific syndromes, health concerns, medication, and any information deemed necessary for planning the student’s education program. </a:t>
            </a:r>
          </a:p>
          <a:p>
            <a:pPr lvl="2">
              <a:buFont typeface="Wingdings" panose="05000000000000000000" pitchFamily="2" charset="2"/>
              <a:buChar char="v"/>
            </a:pPr>
            <a:r>
              <a:rPr lang="en-US" sz="2000" dirty="0"/>
              <a:t>(3) The requirements of Rules II.D–H must be met</a:t>
            </a:r>
          </a:p>
          <a:p>
            <a:pPr lvl="1">
              <a:buFont typeface="Wingdings" panose="05000000000000000000" pitchFamily="2" charset="2"/>
              <a:buChar char="v"/>
            </a:pPr>
            <a:endParaRPr lang="en-US" sz="2800" dirty="0"/>
          </a:p>
        </p:txBody>
      </p:sp>
    </p:spTree>
    <p:extLst>
      <p:ext uri="{BB962C8B-B14F-4D97-AF65-F5344CB8AC3E}">
        <p14:creationId xmlns:p14="http://schemas.microsoft.com/office/powerpoint/2010/main" val="3917436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1EF25-F86C-4284-9D0A-7C1F1CEFABFF}"/>
              </a:ext>
            </a:extLst>
          </p:cNvPr>
          <p:cNvSpPr>
            <a:spLocks noGrp="1"/>
          </p:cNvSpPr>
          <p:nvPr>
            <p:ph type="title"/>
          </p:nvPr>
        </p:nvSpPr>
        <p:spPr/>
        <p:txBody>
          <a:bodyPr/>
          <a:lstStyle/>
          <a:p>
            <a:r>
              <a:rPr lang="en-US" dirty="0"/>
              <a:t>Other health impairment (OHI) criteria</a:t>
            </a:r>
          </a:p>
        </p:txBody>
      </p:sp>
      <p:sp>
        <p:nvSpPr>
          <p:cNvPr id="3" name="Content Placeholder 2">
            <a:extLst>
              <a:ext uri="{FF2B5EF4-FFF2-40B4-BE49-F238E27FC236}">
                <a16:creationId xmlns:a16="http://schemas.microsoft.com/office/drawing/2014/main" id="{DE551DCE-4086-4B5B-AA84-57C6FAC24E2F}"/>
              </a:ext>
            </a:extLst>
          </p:cNvPr>
          <p:cNvSpPr>
            <a:spLocks noGrp="1"/>
          </p:cNvSpPr>
          <p:nvPr>
            <p:ph idx="1"/>
          </p:nvPr>
        </p:nvSpPr>
        <p:spPr/>
        <p:txBody>
          <a:bodyPr/>
          <a:lstStyle/>
          <a:p>
            <a:pPr>
              <a:buFont typeface="Wingdings" panose="05000000000000000000" pitchFamily="2" charset="2"/>
              <a:buChar char="v"/>
            </a:pPr>
            <a:r>
              <a:rPr lang="en-US" dirty="0"/>
              <a:t> </a:t>
            </a:r>
            <a:r>
              <a:rPr lang="en-US" sz="3600" dirty="0"/>
              <a:t>OHI Evaluation</a:t>
            </a:r>
          </a:p>
          <a:p>
            <a:pPr lvl="1">
              <a:buFont typeface="Wingdings" panose="05000000000000000000" pitchFamily="2" charset="2"/>
              <a:buChar char="v"/>
            </a:pPr>
            <a:r>
              <a:rPr lang="en-US" sz="2800" dirty="0"/>
              <a:t>USBE SER II.J.9.c.(1)-(3)</a:t>
            </a:r>
          </a:p>
          <a:p>
            <a:pPr lvl="2">
              <a:buFont typeface="Wingdings" panose="05000000000000000000" pitchFamily="2" charset="2"/>
              <a:buChar char="v"/>
            </a:pPr>
            <a:r>
              <a:rPr lang="en-US" sz="2000" dirty="0"/>
              <a:t>(1) Multiple measures (formal and informal), including an autism checklist/rating scale, must be used to assess intellectual, academic, communicative, social, and adaptive functioning. </a:t>
            </a:r>
          </a:p>
          <a:p>
            <a:pPr lvl="2">
              <a:buFont typeface="Wingdings" panose="05000000000000000000" pitchFamily="2" charset="2"/>
              <a:buChar char="v"/>
            </a:pPr>
            <a:r>
              <a:rPr lang="en-US" sz="2000" dirty="0"/>
              <a:t>(2) The student’s prior medical and developmental history from a qualified health professional must be on record regarding specific syndromes, health concerns, medication, and any information deemed necessary for planning the student’s education program. </a:t>
            </a:r>
          </a:p>
          <a:p>
            <a:pPr lvl="2">
              <a:buFont typeface="Wingdings" panose="05000000000000000000" pitchFamily="2" charset="2"/>
              <a:buChar char="v"/>
            </a:pPr>
            <a:r>
              <a:rPr lang="en-US" sz="2000" dirty="0"/>
              <a:t>(3) The requirements of Rules II.D–H must be met</a:t>
            </a:r>
          </a:p>
        </p:txBody>
      </p:sp>
    </p:spTree>
    <p:extLst>
      <p:ext uri="{BB962C8B-B14F-4D97-AF65-F5344CB8AC3E}">
        <p14:creationId xmlns:p14="http://schemas.microsoft.com/office/powerpoint/2010/main" val="8794840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A41AC481-B287-49C8-90EF-C669597D2D0A}"/>
    </a:ext>
  </a:extLst>
</a:theme>
</file>

<file path=docProps/app.xml><?xml version="1.0" encoding="utf-8"?>
<Properties xmlns="http://schemas.openxmlformats.org/officeDocument/2006/extended-properties" xmlns:vt="http://schemas.openxmlformats.org/officeDocument/2006/docPropsVTypes">
  <TotalTime>0</TotalTime>
  <Words>1850</Words>
  <Application>Microsoft Office PowerPoint</Application>
  <PresentationFormat>Widescreen</PresentationFormat>
  <Paragraphs>138</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Tw Cen MT</vt:lpstr>
      <vt:lpstr>Tw Cen MT Condensed</vt:lpstr>
      <vt:lpstr>Wingdings</vt:lpstr>
      <vt:lpstr>Wingdings 3</vt:lpstr>
      <vt:lpstr>Integral</vt:lpstr>
      <vt:lpstr>Canyons school district</vt:lpstr>
      <vt:lpstr>UPIPS MONITORING VISIT</vt:lpstr>
      <vt:lpstr>Canyons Strengths</vt:lpstr>
      <vt:lpstr>Canyons Strengths cont.</vt:lpstr>
      <vt:lpstr>Canyons Areas of Concern</vt:lpstr>
      <vt:lpstr>Canyons Areas of Concern Cont.</vt:lpstr>
      <vt:lpstr>Special education</vt:lpstr>
      <vt:lpstr>Autism Evaluation criteria</vt:lpstr>
      <vt:lpstr>Other health impairment (OHI) criteria</vt:lpstr>
      <vt:lpstr>Medical and developmental history </vt:lpstr>
      <vt:lpstr>Specially Designed Instruction</vt:lpstr>
      <vt:lpstr>Unpacking Specially Designed Instruction</vt:lpstr>
      <vt:lpstr>PowerPoint Presentation</vt:lpstr>
      <vt:lpstr>PowerPoint Presentation</vt:lpstr>
      <vt:lpstr>IEP Services</vt:lpstr>
      <vt:lpstr>Determining Service Types</vt:lpstr>
      <vt:lpstr>Service Descriptions</vt:lpstr>
      <vt:lpstr>Determining Service Amounts</vt:lpstr>
      <vt:lpstr>Service Amounts Based on Student Need</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Canyons school district</dc:title>
  <dc:creator>Cunningham, Lindsey</dc:creator>
  <cp:lastModifiedBy>Cunningham, Lindsey</cp:lastModifiedBy>
  <cp:revision>1</cp:revision>
  <dcterms:created xsi:type="dcterms:W3CDTF">2019-08-14T01:09:19Z</dcterms:created>
  <dcterms:modified xsi:type="dcterms:W3CDTF">2019-08-14T01:09:22Z</dcterms:modified>
</cp:coreProperties>
</file>