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Roboto"/>
      <p:regular r:id="rId42"/>
      <p:bold r:id="rId43"/>
      <p:italic r:id="rId44"/>
      <p:boldItalic r:id="rId45"/>
    </p:embeddedFont>
    <p:embeddedFont>
      <p:font typeface="Arvo"/>
      <p:regular r:id="rId46"/>
      <p:bold r:id="rId47"/>
      <p:italic r:id="rId48"/>
      <p:boldItalic r:id="rId49"/>
    </p:embeddedFont>
    <p:embeddedFont>
      <p:font typeface="Roboto Condensed"/>
      <p:regular r:id="rId50"/>
      <p:bold r:id="rId51"/>
      <p:italic r:id="rId52"/>
      <p:boldItalic r:id="rId53"/>
    </p:embeddedFont>
    <p:embeddedFont>
      <p:font typeface="Roboto Condensed Light"/>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41571C-8131-426B-8848-79575810CF74}">
  <a:tblStyle styleId="{8541571C-8131-426B-8848-79575810CF7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oboto-regular.fntdata"/><Relationship Id="rId41" Type="http://schemas.openxmlformats.org/officeDocument/2006/relationships/slide" Target="slides/slide36.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Arvo-regular.fntdata"/><Relationship Id="rId45"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vo-italic.fntdata"/><Relationship Id="rId47" Type="http://schemas.openxmlformats.org/officeDocument/2006/relationships/font" Target="fonts/Arvo-bold.fntdata"/><Relationship Id="rId49" Type="http://schemas.openxmlformats.org/officeDocument/2006/relationships/font" Target="fonts/Arv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Condensed-bold.fntdata"/><Relationship Id="rId50" Type="http://schemas.openxmlformats.org/officeDocument/2006/relationships/font" Target="fonts/RobotoCondensed-regular.fntdata"/><Relationship Id="rId53" Type="http://schemas.openxmlformats.org/officeDocument/2006/relationships/font" Target="fonts/RobotoCondensed-boldItalic.fntdata"/><Relationship Id="rId52" Type="http://schemas.openxmlformats.org/officeDocument/2006/relationships/font" Target="fonts/RobotoCondensed-italic.fntdata"/><Relationship Id="rId11" Type="http://schemas.openxmlformats.org/officeDocument/2006/relationships/slide" Target="slides/slide6.xml"/><Relationship Id="rId55" Type="http://schemas.openxmlformats.org/officeDocument/2006/relationships/font" Target="fonts/RobotoCondensedLight-bold.fntdata"/><Relationship Id="rId10" Type="http://schemas.openxmlformats.org/officeDocument/2006/relationships/slide" Target="slides/slide5.xml"/><Relationship Id="rId54" Type="http://schemas.openxmlformats.org/officeDocument/2006/relationships/font" Target="fonts/RobotoCondensedLight-regular.fntdata"/><Relationship Id="rId13" Type="http://schemas.openxmlformats.org/officeDocument/2006/relationships/slide" Target="slides/slide8.xml"/><Relationship Id="rId57" Type="http://schemas.openxmlformats.org/officeDocument/2006/relationships/font" Target="fonts/RobotoCondensedLight-boldItalic.fntdata"/><Relationship Id="rId12" Type="http://schemas.openxmlformats.org/officeDocument/2006/relationships/slide" Target="slides/slide7.xml"/><Relationship Id="rId56" Type="http://schemas.openxmlformats.org/officeDocument/2006/relationships/font" Target="fonts/RobotoCondensedLight-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Ofelia - RECORD presentation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Ofelia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On behalf of Canyons School District and the Instructional Support Department Language Team, we are delighted that you would join us tonight for this year’s Parent Orientation Meeting about the Dual Language Immersion Program.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b="1" lang="en-US">
                <a:solidFill>
                  <a:schemeClr val="dk1"/>
                </a:solidFill>
              </a:rPr>
              <a:t>We thank you for your time and for your interest in this educational option for your student.</a:t>
            </a:r>
            <a:endParaRPr b="1">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I would like to this opportunity to introduce the language Team that supports the DLI programs in Canyons.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Our language Team is made up of 7 Team members as you can on the slide--</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The Team is represented here tonight by Raul Martin--Raul would you wave --Raul supports our Spanish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Summer Wu--Summer would you wave--Summer supports our Chinese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Julie Butler--Julie would you wave--Julie supports our French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p:txBody>
      </p:sp>
      <p:sp>
        <p:nvSpPr>
          <p:cNvPr id="162" name="Google Shape;162;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Tonight’s presentation will follow this agenda:</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Ofelia</a:t>
            </a:r>
            <a:endParaRPr>
              <a:solidFill>
                <a:schemeClr val="dk1"/>
              </a:solidFill>
            </a:endParaRPr>
          </a:p>
          <a:p>
            <a:pPr indent="0" lvl="0" marL="0" rtl="0" algn="l">
              <a:lnSpc>
                <a:spcPct val="100000"/>
              </a:lnSpc>
              <a:spcBef>
                <a:spcPts val="0"/>
              </a:spcBef>
              <a:spcAft>
                <a:spcPts val="0"/>
              </a:spcAft>
              <a:buSzPts val="1400"/>
              <a:buNone/>
            </a:pPr>
            <a:r>
              <a:rPr b="1" lang="en-US" sz="1200">
                <a:solidFill>
                  <a:srgbClr val="800000"/>
                </a:solidFill>
                <a:latin typeface="Roboto Condensed"/>
                <a:ea typeface="Roboto Condensed"/>
                <a:cs typeface="Roboto Condensed"/>
                <a:sym typeface="Roboto Condensed"/>
              </a:rPr>
              <a:t>All the immersion programs in Canyons School District follow the Utah State Dual Language Immersion Model and they share 3 common program goals:</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When we refer to the first goal ot Academic Achievement Across Subjects We want to know that  your student’s academic progress in all academic areas such as Math, Science, Social Studies and English Language Arts will be monitored with the same monitoring measures that the District uses to monitor academic progress for all students in Canyons District.</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The student’s language progress in the second language will be monitored using an informal tool in grades K-2 and a formative tool that is also used in grades 3-9.  We will introduce both of these tools later in the presentation.  These are monitoring measures that are specific to language proficiency in the immersion language.  In Canyons that would be Chinese, French and Spanish.</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The good news is that we a plethora of research spanning 60 years plus demostrating that these are not simple program goals, but rather consistent outcomes of the dual language immersion programs.</a:t>
            </a:r>
            <a:endParaRPr b="1" sz="1200">
              <a:solidFill>
                <a:srgbClr val="800000"/>
              </a:solidFill>
              <a:latin typeface="Roboto Condensed"/>
              <a:ea typeface="Roboto Condensed"/>
              <a:cs typeface="Roboto Condensed"/>
              <a:sym typeface="Roboto Condensed"/>
            </a:endParaRPr>
          </a:p>
        </p:txBody>
      </p:sp>
      <p:sp>
        <p:nvSpPr>
          <p:cNvPr id="181" name="Google Shape;181;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t>The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a:t>
            </a:r>
            <a:endParaRPr/>
          </a:p>
        </p:txBody>
      </p:sp>
      <p:sp>
        <p:nvSpPr>
          <p:cNvPr id="196" name="Google Shape;196;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02" name="Google Shape;202;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08" name="Google Shape;208;p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14" name="Google Shape;214;p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a:p>
            <a:pPr indent="0" lvl="0" marL="0" rtl="0" algn="l">
              <a:lnSpc>
                <a:spcPct val="100000"/>
              </a:lnSpc>
              <a:spcBef>
                <a:spcPts val="0"/>
              </a:spcBef>
              <a:spcAft>
                <a:spcPts val="0"/>
              </a:spcAft>
              <a:buSzPts val="1400"/>
              <a:buNone/>
            </a:pPr>
            <a:r>
              <a:t/>
            </a:r>
            <a:endParaRPr/>
          </a:p>
        </p:txBody>
      </p:sp>
      <p:sp>
        <p:nvSpPr>
          <p:cNvPr id="220" name="Google Shape;220;p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26" name="Google Shape;226;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246" name="Google Shape;246;p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258" name="Google Shape;258;p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Ofelia</a:t>
            </a:r>
            <a:endParaRPr/>
          </a:p>
        </p:txBody>
      </p:sp>
      <p:sp>
        <p:nvSpPr>
          <p:cNvPr id="271" name="Google Shape;271;p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Raúl reads questions</a:t>
            </a:r>
            <a:endParaRPr/>
          </a:p>
        </p:txBody>
      </p:sp>
      <p:sp>
        <p:nvSpPr>
          <p:cNvPr id="298" name="Google Shape;298;p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 - onwards</a:t>
            </a:r>
            <a:endParaRPr/>
          </a:p>
        </p:txBody>
      </p:sp>
      <p:sp>
        <p:nvSpPr>
          <p:cNvPr id="312" name="Google Shape;312;p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a4d25a7bea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t>
            </a:r>
            <a:endParaRPr/>
          </a:p>
        </p:txBody>
      </p:sp>
      <p:sp>
        <p:nvSpPr>
          <p:cNvPr id="318" name="Google Shape;318;ga4d25a7bea_0_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Raúl</a:t>
            </a:r>
            <a:endParaRPr/>
          </a:p>
        </p:txBody>
      </p:sp>
      <p:sp>
        <p:nvSpPr>
          <p:cNvPr id="324" name="Google Shape;324;p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30" name="Google Shape;330;p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37" name="Google Shape;337;p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44" name="Google Shape;344;p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52" name="Google Shape;352;p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59" name="Google Shape;359;p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66" name="Google Shape;366;p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highlight: at the bottom, you have to click in the I AGREE, put name, and MUST not forget to SUBMIT. When you have clicked submit, you should get a notification about it. It is at the very bottom. </a:t>
            </a:r>
            <a:endParaRPr/>
          </a:p>
        </p:txBody>
      </p:sp>
      <p:sp>
        <p:nvSpPr>
          <p:cNvPr id="380" name="Google Shape;380;p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389" name="Google Shape;389;p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Raul once your child is in the program, the question is: how do I support that?</a:t>
            </a:r>
            <a:endParaRPr/>
          </a:p>
          <a:p>
            <a:pPr indent="0" lvl="0" marL="0" rtl="0" algn="l">
              <a:lnSpc>
                <a:spcPct val="100000"/>
              </a:lnSpc>
              <a:spcBef>
                <a:spcPts val="0"/>
              </a:spcBef>
              <a:spcAft>
                <a:spcPts val="0"/>
              </a:spcAft>
              <a:buSzPts val="1400"/>
              <a:buNone/>
            </a:pPr>
            <a:r>
              <a:t/>
            </a:r>
            <a:endParaRPr/>
          </a:p>
          <a:p>
            <a:pPr indent="-317500" lvl="0" marL="457200" rtl="0" algn="l">
              <a:lnSpc>
                <a:spcPct val="100000"/>
              </a:lnSpc>
              <a:spcBef>
                <a:spcPts val="0"/>
              </a:spcBef>
              <a:spcAft>
                <a:spcPts val="0"/>
              </a:spcAft>
              <a:buSzPts val="1400"/>
              <a:buChar char="-"/>
            </a:pPr>
            <a:r>
              <a:rPr lang="en-US"/>
              <a:t>which you are doing</a:t>
            </a:r>
            <a:endParaRPr/>
          </a:p>
          <a:p>
            <a:pPr indent="-317500" lvl="0" marL="457200" rtl="0" algn="l">
              <a:lnSpc>
                <a:spcPct val="100000"/>
              </a:lnSpc>
              <a:spcBef>
                <a:spcPts val="0"/>
              </a:spcBef>
              <a:spcAft>
                <a:spcPts val="0"/>
              </a:spcAft>
              <a:buSzPts val="1400"/>
              <a:buChar char="-"/>
            </a:pPr>
            <a:r>
              <a:rPr lang="en-US"/>
              <a:t>this is not a one year program, this is a k12, if you child is to gain the full benefit of an immersion, this is a long term participation committment</a:t>
            </a:r>
            <a:endParaRPr/>
          </a:p>
          <a:p>
            <a:pPr indent="-317500" lvl="0" marL="457200" rtl="0" algn="l">
              <a:lnSpc>
                <a:spcPct val="100000"/>
              </a:lnSpc>
              <a:spcBef>
                <a:spcPts val="0"/>
              </a:spcBef>
              <a:spcAft>
                <a:spcPts val="0"/>
              </a:spcAft>
              <a:buSzPts val="1400"/>
              <a:buChar char="-"/>
            </a:pPr>
            <a:r>
              <a:rPr lang="en-US"/>
              <a:t>Provide: opportunities in the community to the language that is being learned in their community: restaurants, festivals, movies, organizations that sponsor movie festivals or activities, the mexican consulate does the same with movies for children… so that the children can interact with native speakers or with second language speakers outside of the classroom . </a:t>
            </a:r>
            <a:endParaRPr/>
          </a:p>
          <a:p>
            <a:pPr indent="-317500" lvl="0" marL="457200" rtl="0" algn="l">
              <a:lnSpc>
                <a:spcPct val="100000"/>
              </a:lnSpc>
              <a:spcBef>
                <a:spcPts val="0"/>
              </a:spcBef>
              <a:spcAft>
                <a:spcPts val="0"/>
              </a:spcAft>
              <a:buSzPts val="1400"/>
              <a:buChar char="-"/>
            </a:pPr>
            <a:r>
              <a:rPr lang="en-US"/>
              <a:t>Encourage</a:t>
            </a:r>
            <a:endParaRPr/>
          </a:p>
          <a:p>
            <a:pPr indent="-317500" lvl="0" marL="457200" rtl="0" algn="l">
              <a:lnSpc>
                <a:spcPct val="100000"/>
              </a:lnSpc>
              <a:spcBef>
                <a:spcPts val="0"/>
              </a:spcBef>
              <a:spcAft>
                <a:spcPts val="0"/>
              </a:spcAft>
              <a:buSzPts val="1400"/>
              <a:buChar char="-"/>
            </a:pPr>
            <a:r>
              <a:rPr lang="en-US"/>
              <a:t>Read to your child in English: we want to have your children experience lots of different things and situations, outside of the classroom. </a:t>
            </a:r>
            <a:endParaRPr/>
          </a:p>
          <a:p>
            <a:pPr indent="-317500" lvl="0" marL="457200" rtl="0" algn="l">
              <a:lnSpc>
                <a:spcPct val="100000"/>
              </a:lnSpc>
              <a:spcBef>
                <a:spcPts val="0"/>
              </a:spcBef>
              <a:spcAft>
                <a:spcPts val="0"/>
              </a:spcAft>
              <a:buSzPts val="1400"/>
              <a:buChar char="-"/>
            </a:pPr>
            <a:r>
              <a:rPr lang="en-US"/>
              <a:t>Provide transportation: part of the opportunity is that the student is on time and has an approrpiate way of getting to the school. </a:t>
            </a:r>
            <a:endParaRPr/>
          </a:p>
          <a:p>
            <a:pPr indent="0" lvl="0" marL="0" rtl="0" algn="l">
              <a:lnSpc>
                <a:spcPct val="100000"/>
              </a:lnSpc>
              <a:spcBef>
                <a:spcPts val="0"/>
              </a:spcBef>
              <a:spcAft>
                <a:spcPts val="0"/>
              </a:spcAft>
              <a:buSzPts val="1400"/>
              <a:buNone/>
            </a:pPr>
            <a:r>
              <a:t/>
            </a:r>
            <a:endParaRPr/>
          </a:p>
        </p:txBody>
      </p:sp>
      <p:sp>
        <p:nvSpPr>
          <p:cNvPr id="395" name="Google Shape;395;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413" name="Google Shape;413;p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flipH="1" rot="10800000">
              <a:off x="3517898" y="-7088"/>
              <a:ext cx="5143500" cy="5143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4" name="Google Shape;14;p2"/>
          <p:cNvGrpSpPr/>
          <p:nvPr/>
        </p:nvGrpSpPr>
        <p:grpSpPr>
          <a:xfrm flipH="1" rot="10800000">
            <a:off x="1" y="1090763"/>
            <a:ext cx="8847502" cy="2961975"/>
            <a:chOff x="-8178042" y="-4493254"/>
            <a:chExt cx="19483597" cy="6522736"/>
          </a:xfrm>
        </p:grpSpPr>
        <p:sp>
          <p:nvSpPr>
            <p:cNvPr id="15" name="Google Shape;15;p2"/>
            <p:cNvSpPr/>
            <p:nvPr/>
          </p:nvSpPr>
          <p:spPr>
            <a:xfrm>
              <a:off x="-8178042" y="-4493118"/>
              <a:ext cx="12968400" cy="65226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7" name="Google Shape;17;p2"/>
          <p:cNvGrpSpPr/>
          <p:nvPr/>
        </p:nvGrpSpPr>
        <p:grpSpPr>
          <a:xfrm>
            <a:off x="3677236" y="4278349"/>
            <a:ext cx="5480828" cy="432996"/>
            <a:chOff x="5582265" y="4646738"/>
            <a:chExt cx="5480828" cy="432996"/>
          </a:xfrm>
        </p:grpSpPr>
        <p:sp>
          <p:nvSpPr>
            <p:cNvPr id="18" name="Google Shape;18;p2"/>
            <p:cNvSpPr/>
            <p:nvPr/>
          </p:nvSpPr>
          <p:spPr>
            <a:xfrm rot="10800000">
              <a:off x="5582265"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7999"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
              <p:cNvSpPr/>
              <p:nvPr/>
            </p:nvSpPr>
            <p:spPr>
              <a:xfrm>
                <a:off x="4710175"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2" name="Google Shape;22;p2"/>
          <p:cNvSpPr txBox="1"/>
          <p:nvPr>
            <p:ph type="ctrTitle"/>
          </p:nvPr>
        </p:nvSpPr>
        <p:spPr>
          <a:xfrm>
            <a:off x="685800" y="1090750"/>
            <a:ext cx="5367900" cy="2961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1pPr>
            <a:lvl2pPr lvl="1"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2pPr>
            <a:lvl3pPr lvl="2"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3pPr>
            <a:lvl4pPr lvl="3"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4pPr>
            <a:lvl5pPr lvl="4"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5pPr>
            <a:lvl6pPr lvl="5"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6pPr>
            <a:lvl7pPr lvl="6"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7pPr>
            <a:lvl8pPr lvl="7"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8pPr>
            <a:lvl9pPr lvl="8"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9pPr>
          </a:lstStyle>
          <a:p/>
        </p:txBody>
      </p:sp>
      <p:pic>
        <p:nvPicPr>
          <p:cNvPr id="23" name="Google Shape;23;p2"/>
          <p:cNvPicPr preferRelativeResize="0"/>
          <p:nvPr/>
        </p:nvPicPr>
        <p:blipFill rotWithShape="1">
          <a:blip r:embed="rId2">
            <a:alphaModFix/>
          </a:blip>
          <a:srcRect b="0" l="0" r="0" t="0"/>
          <a:stretch/>
        </p:blipFill>
        <p:spPr>
          <a:xfrm>
            <a:off x="0" y="37289"/>
            <a:ext cx="3090300" cy="827788"/>
          </a:xfrm>
          <a:prstGeom prst="rect">
            <a:avLst/>
          </a:prstGeom>
          <a:noFill/>
          <a:ln>
            <a:noFill/>
          </a:ln>
        </p:spPr>
      </p:pic>
      <p:pic>
        <p:nvPicPr>
          <p:cNvPr id="24" name="Google Shape;24;p2"/>
          <p:cNvPicPr preferRelativeResize="0"/>
          <p:nvPr/>
        </p:nvPicPr>
        <p:blipFill rotWithShape="1">
          <a:blip r:embed="rId3">
            <a:alphaModFix/>
          </a:blip>
          <a:srcRect b="0" l="0" r="0" t="0"/>
          <a:stretch/>
        </p:blipFill>
        <p:spPr>
          <a:xfrm>
            <a:off x="7592896" y="4254256"/>
            <a:ext cx="1316835" cy="35273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5" name="Shape 25"/>
        <p:cNvGrpSpPr/>
        <p:nvPr/>
      </p:nvGrpSpPr>
      <p:grpSpPr>
        <a:xfrm>
          <a:off x="0" y="0"/>
          <a:ext cx="0" cy="0"/>
          <a:chOff x="0" y="0"/>
          <a:chExt cx="0" cy="0"/>
        </a:xfrm>
      </p:grpSpPr>
      <p:grpSp>
        <p:nvGrpSpPr>
          <p:cNvPr id="26" name="Google Shape;26;p3"/>
          <p:cNvGrpSpPr/>
          <p:nvPr/>
        </p:nvGrpSpPr>
        <p:grpSpPr>
          <a:xfrm>
            <a:off x="-4" y="40"/>
            <a:ext cx="7072430" cy="1327315"/>
            <a:chOff x="-4" y="40"/>
            <a:chExt cx="7072430" cy="1327315"/>
          </a:xfrm>
        </p:grpSpPr>
        <p:sp>
          <p:nvSpPr>
            <p:cNvPr id="27" name="Google Shape;27;p3"/>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28" name="Google Shape;28;p3"/>
            <p:cNvGrpSpPr/>
            <p:nvPr/>
          </p:nvGrpSpPr>
          <p:grpSpPr>
            <a:xfrm flipH="1" rot="10800000">
              <a:off x="3" y="40"/>
              <a:ext cx="6756168" cy="1327315"/>
              <a:chOff x="-2168138" y="330075"/>
              <a:chExt cx="8650663" cy="1699506"/>
            </a:xfrm>
          </p:grpSpPr>
          <p:sp>
            <p:nvSpPr>
              <p:cNvPr id="29" name="Google Shape;29;p3"/>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30" name="Google Shape;30;p3"/>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31" name="Google Shape;31;p3"/>
            <p:cNvGrpSpPr/>
            <p:nvPr/>
          </p:nvGrpSpPr>
          <p:grpSpPr>
            <a:xfrm flipH="1" rot="10800000">
              <a:off x="-4" y="381007"/>
              <a:ext cx="7072430" cy="771744"/>
              <a:chOff x="-9092084" y="330075"/>
              <a:chExt cx="15574609" cy="1699501"/>
            </a:xfrm>
          </p:grpSpPr>
          <p:sp>
            <p:nvSpPr>
              <p:cNvPr id="32" name="Google Shape;32;p3"/>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33" name="Google Shape;33;p3"/>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34" name="Google Shape;34;p3"/>
          <p:cNvGrpSpPr/>
          <p:nvPr/>
        </p:nvGrpSpPr>
        <p:grpSpPr>
          <a:xfrm>
            <a:off x="6946842" y="4472723"/>
            <a:ext cx="2202830" cy="670795"/>
            <a:chOff x="5575242" y="4472723"/>
            <a:chExt cx="2202830" cy="670795"/>
          </a:xfrm>
        </p:grpSpPr>
        <p:sp>
          <p:nvSpPr>
            <p:cNvPr id="35" name="Google Shape;35;p3"/>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6" name="Google Shape;36;p3"/>
            <p:cNvGrpSpPr/>
            <p:nvPr/>
          </p:nvGrpSpPr>
          <p:grpSpPr>
            <a:xfrm flipH="1">
              <a:off x="5734850" y="4472723"/>
              <a:ext cx="2040837" cy="670795"/>
              <a:chOff x="1297954" y="330075"/>
              <a:chExt cx="5169293" cy="1699506"/>
            </a:xfrm>
          </p:grpSpPr>
          <p:sp>
            <p:nvSpPr>
              <p:cNvPr id="37" name="Google Shape;37;p3"/>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9" name="Google Shape;39;p3"/>
            <p:cNvGrpSpPr/>
            <p:nvPr/>
          </p:nvGrpSpPr>
          <p:grpSpPr>
            <a:xfrm flipH="1">
              <a:off x="5578209" y="4646738"/>
              <a:ext cx="2199863" cy="304563"/>
              <a:chOff x="-5827153" y="330075"/>
              <a:chExt cx="12276019" cy="1699569"/>
            </a:xfrm>
          </p:grpSpPr>
          <p:sp>
            <p:nvSpPr>
              <p:cNvPr id="40" name="Google Shape;40;p3"/>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42" name="Google Shape;42;p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43" name="Google Shape;43;p3"/>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lvl1pPr indent="-381000" lvl="0" marL="457200" marR="0" algn="l">
              <a:lnSpc>
                <a:spcPct val="100000"/>
              </a:lnSpc>
              <a:spcBef>
                <a:spcPts val="6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1pPr>
            <a:lvl2pPr indent="-381000" lvl="1" marL="9144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2pPr>
            <a:lvl3pPr indent="-381000" lvl="2" marL="13716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3pPr>
            <a:lvl4pPr indent="-381000" lvl="3" marL="18288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4pPr>
            <a:lvl5pPr indent="-381000" lvl="4" marL="22860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5pPr>
            <a:lvl6pPr indent="-381000" lvl="5" marL="27432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6pPr>
            <a:lvl7pPr indent="-381000" lvl="6" marL="32004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7pPr>
            <a:lvl8pPr indent="-381000" lvl="7" marL="36576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8pPr>
            <a:lvl9pPr indent="-381000" lvl="8" marL="4114800" marR="0" algn="l">
              <a:lnSpc>
                <a:spcPct val="100000"/>
              </a:lnSpc>
              <a:spcBef>
                <a:spcPts val="1000"/>
              </a:spcBef>
              <a:spcAft>
                <a:spcPts val="100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9pPr>
          </a:lstStyle>
          <a:p/>
        </p:txBody>
      </p:sp>
      <p:pic>
        <p:nvPicPr>
          <p:cNvPr id="44" name="Google Shape;44;p3"/>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4"/>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9pPr>
          </a:lstStyle>
          <a:p>
            <a:pPr indent="0" lvl="0" marL="0" rtl="0" algn="r">
              <a:spcBef>
                <a:spcPts val="0"/>
              </a:spcBef>
              <a:spcAft>
                <a:spcPts val="0"/>
              </a:spcAft>
              <a:buNone/>
            </a:pPr>
            <a:fld id="{00000000-1234-1234-1234-123412341234}" type="slidenum">
              <a:rPr lang="en-US"/>
              <a:t>‹#›</a:t>
            </a:fld>
            <a:endParaRPr/>
          </a:p>
        </p:txBody>
      </p:sp>
      <p:grpSp>
        <p:nvGrpSpPr>
          <p:cNvPr id="47" name="Google Shape;47;p4"/>
          <p:cNvGrpSpPr/>
          <p:nvPr/>
        </p:nvGrpSpPr>
        <p:grpSpPr>
          <a:xfrm>
            <a:off x="6946842" y="4472723"/>
            <a:ext cx="2202830" cy="670795"/>
            <a:chOff x="5575242" y="4472723"/>
            <a:chExt cx="2202830" cy="670795"/>
          </a:xfrm>
        </p:grpSpPr>
        <p:sp>
          <p:nvSpPr>
            <p:cNvPr id="48" name="Google Shape;48;p4"/>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 name="Google Shape;49;p4"/>
            <p:cNvGrpSpPr/>
            <p:nvPr/>
          </p:nvGrpSpPr>
          <p:grpSpPr>
            <a:xfrm flipH="1">
              <a:off x="5734850" y="4472723"/>
              <a:ext cx="2040837" cy="670795"/>
              <a:chOff x="1297954" y="330075"/>
              <a:chExt cx="5169293" cy="1699506"/>
            </a:xfrm>
          </p:grpSpPr>
          <p:sp>
            <p:nvSpPr>
              <p:cNvPr id="50" name="Google Shape;50;p4"/>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4"/>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 name="Google Shape;52;p4"/>
            <p:cNvGrpSpPr/>
            <p:nvPr/>
          </p:nvGrpSpPr>
          <p:grpSpPr>
            <a:xfrm flipH="1">
              <a:off x="5578209" y="4646738"/>
              <a:ext cx="2199863" cy="304563"/>
              <a:chOff x="-5827153" y="330075"/>
              <a:chExt cx="12276019" cy="1699569"/>
            </a:xfrm>
          </p:grpSpPr>
          <p:sp>
            <p:nvSpPr>
              <p:cNvPr id="53" name="Google Shape;53;p4"/>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4"/>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55" name="Google Shape;55;p4"/>
          <p:cNvGrpSpPr/>
          <p:nvPr/>
        </p:nvGrpSpPr>
        <p:grpSpPr>
          <a:xfrm rot="10800000">
            <a:off x="-8" y="-2"/>
            <a:ext cx="2202830" cy="670795"/>
            <a:chOff x="5575242" y="4472723"/>
            <a:chExt cx="2202830" cy="670795"/>
          </a:xfrm>
        </p:grpSpPr>
        <p:sp>
          <p:nvSpPr>
            <p:cNvPr id="56" name="Google Shape;56;p4"/>
            <p:cNvSpPr/>
            <p:nvPr/>
          </p:nvSpPr>
          <p:spPr>
            <a:xfrm rot="10800000">
              <a:off x="5575242" y="4948334"/>
              <a:ext cx="394200" cy="131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7" name="Google Shape;57;p4"/>
            <p:cNvGrpSpPr/>
            <p:nvPr/>
          </p:nvGrpSpPr>
          <p:grpSpPr>
            <a:xfrm flipH="1">
              <a:off x="5734850" y="4472723"/>
              <a:ext cx="2040837" cy="670795"/>
              <a:chOff x="1297954" y="330075"/>
              <a:chExt cx="5169293" cy="1699506"/>
            </a:xfrm>
          </p:grpSpPr>
          <p:sp>
            <p:nvSpPr>
              <p:cNvPr id="58" name="Google Shape;58;p4"/>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4"/>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0" name="Google Shape;60;p4"/>
            <p:cNvGrpSpPr/>
            <p:nvPr/>
          </p:nvGrpSpPr>
          <p:grpSpPr>
            <a:xfrm flipH="1">
              <a:off x="5578209" y="4646738"/>
              <a:ext cx="2199863" cy="304563"/>
              <a:chOff x="-5827153" y="330075"/>
              <a:chExt cx="12276019" cy="1699569"/>
            </a:xfrm>
          </p:grpSpPr>
          <p:sp>
            <p:nvSpPr>
              <p:cNvPr id="61" name="Google Shape;61;p4"/>
              <p:cNvSpPr/>
              <p:nvPr/>
            </p:nvSpPr>
            <p:spPr>
              <a:xfrm>
                <a:off x="-5827153" y="330144"/>
                <a:ext cx="1061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4"/>
              <p:cNvSpPr/>
              <p:nvPr/>
            </p:nvSpPr>
            <p:spPr>
              <a:xfrm>
                <a:off x="4749366"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63" name="Google Shape;63;p4"/>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4" name="Shape 64"/>
        <p:cNvGrpSpPr/>
        <p:nvPr/>
      </p:nvGrpSpPr>
      <p:grpSpPr>
        <a:xfrm>
          <a:off x="0" y="0"/>
          <a:ext cx="0" cy="0"/>
          <a:chOff x="0" y="0"/>
          <a:chExt cx="0" cy="0"/>
        </a:xfrm>
      </p:grpSpPr>
      <p:grpSp>
        <p:nvGrpSpPr>
          <p:cNvPr id="65" name="Google Shape;65;p5"/>
          <p:cNvGrpSpPr/>
          <p:nvPr/>
        </p:nvGrpSpPr>
        <p:grpSpPr>
          <a:xfrm>
            <a:off x="-4" y="40"/>
            <a:ext cx="7072430" cy="1327315"/>
            <a:chOff x="-4" y="40"/>
            <a:chExt cx="7072430" cy="1327315"/>
          </a:xfrm>
        </p:grpSpPr>
        <p:sp>
          <p:nvSpPr>
            <p:cNvPr id="66" name="Google Shape;66;p5"/>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67" name="Google Shape;67;p5"/>
            <p:cNvGrpSpPr/>
            <p:nvPr/>
          </p:nvGrpSpPr>
          <p:grpSpPr>
            <a:xfrm flipH="1" rot="10800000">
              <a:off x="3" y="40"/>
              <a:ext cx="6756168" cy="1327315"/>
              <a:chOff x="-2168138" y="330075"/>
              <a:chExt cx="8650663" cy="1699506"/>
            </a:xfrm>
          </p:grpSpPr>
          <p:sp>
            <p:nvSpPr>
              <p:cNvPr id="68" name="Google Shape;68;p5"/>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69" name="Google Shape;69;p5"/>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70" name="Google Shape;70;p5"/>
            <p:cNvGrpSpPr/>
            <p:nvPr/>
          </p:nvGrpSpPr>
          <p:grpSpPr>
            <a:xfrm flipH="1" rot="10800000">
              <a:off x="-4" y="381007"/>
              <a:ext cx="7072430" cy="771744"/>
              <a:chOff x="-9092084" y="330075"/>
              <a:chExt cx="15574609" cy="1699501"/>
            </a:xfrm>
          </p:grpSpPr>
          <p:sp>
            <p:nvSpPr>
              <p:cNvPr id="71" name="Google Shape;71;p5"/>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72" name="Google Shape;72;p5"/>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73" name="Google Shape;73;p5"/>
          <p:cNvGrpSpPr/>
          <p:nvPr/>
        </p:nvGrpSpPr>
        <p:grpSpPr>
          <a:xfrm>
            <a:off x="6946842" y="4472723"/>
            <a:ext cx="2202830" cy="670795"/>
            <a:chOff x="5575242" y="4472723"/>
            <a:chExt cx="2202830" cy="670795"/>
          </a:xfrm>
        </p:grpSpPr>
        <p:sp>
          <p:nvSpPr>
            <p:cNvPr id="74" name="Google Shape;74;p5"/>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5" name="Google Shape;75;p5"/>
            <p:cNvGrpSpPr/>
            <p:nvPr/>
          </p:nvGrpSpPr>
          <p:grpSpPr>
            <a:xfrm flipH="1">
              <a:off x="5734850" y="4472723"/>
              <a:ext cx="2040837" cy="670795"/>
              <a:chOff x="1297954" y="330075"/>
              <a:chExt cx="5169293" cy="1699506"/>
            </a:xfrm>
          </p:grpSpPr>
          <p:sp>
            <p:nvSpPr>
              <p:cNvPr id="76" name="Google Shape;76;p5"/>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5"/>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8" name="Google Shape;78;p5"/>
            <p:cNvGrpSpPr/>
            <p:nvPr/>
          </p:nvGrpSpPr>
          <p:grpSpPr>
            <a:xfrm flipH="1">
              <a:off x="5578209" y="4646738"/>
              <a:ext cx="2199863" cy="304563"/>
              <a:chOff x="-5827153" y="330075"/>
              <a:chExt cx="12276019" cy="1699569"/>
            </a:xfrm>
          </p:grpSpPr>
          <p:sp>
            <p:nvSpPr>
              <p:cNvPr id="79" name="Google Shape;79;p5"/>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5"/>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81" name="Google Shape;81;p5"/>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82" name="Google Shape;82;p5"/>
          <p:cNvSpPr txBox="1"/>
          <p:nvPr>
            <p:ph idx="1" type="body"/>
          </p:nvPr>
        </p:nvSpPr>
        <p:spPr>
          <a:xfrm>
            <a:off x="870450"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3" name="Google Shape;83;p5"/>
          <p:cNvSpPr txBox="1"/>
          <p:nvPr>
            <p:ph idx="2" type="body"/>
          </p:nvPr>
        </p:nvSpPr>
        <p:spPr>
          <a:xfrm>
            <a:off x="3233637"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4" name="Google Shape;84;p5"/>
          <p:cNvSpPr txBox="1"/>
          <p:nvPr>
            <p:ph idx="3" type="body"/>
          </p:nvPr>
        </p:nvSpPr>
        <p:spPr>
          <a:xfrm>
            <a:off x="5540650"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pic>
        <p:nvPicPr>
          <p:cNvPr id="85" name="Google Shape;85;p5"/>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86" name="Shape 86"/>
        <p:cNvGrpSpPr/>
        <p:nvPr/>
      </p:nvGrpSpPr>
      <p:grpSpPr>
        <a:xfrm>
          <a:off x="0" y="0"/>
          <a:ext cx="0" cy="0"/>
          <a:chOff x="0" y="0"/>
          <a:chExt cx="0" cy="0"/>
        </a:xfrm>
      </p:grpSpPr>
      <p:sp>
        <p:nvSpPr>
          <p:cNvPr id="87" name="Google Shape;87;p6"/>
          <p:cNvSpPr/>
          <p:nvPr/>
        </p:nvSpPr>
        <p:spPr>
          <a:xfrm>
            <a:off x="5697214" y="2635519"/>
            <a:ext cx="889200" cy="296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88" name="Google Shape;88;p6"/>
          <p:cNvGrpSpPr/>
          <p:nvPr/>
        </p:nvGrpSpPr>
        <p:grpSpPr>
          <a:xfrm>
            <a:off x="0" y="-7088"/>
            <a:ext cx="8661398" cy="5150588"/>
            <a:chOff x="0" y="-7088"/>
            <a:chExt cx="8661398" cy="5150588"/>
          </a:xfrm>
        </p:grpSpPr>
        <p:sp>
          <p:nvSpPr>
            <p:cNvPr id="89" name="Google Shape;89;p6"/>
            <p:cNvSpPr/>
            <p:nvPr/>
          </p:nvSpPr>
          <p:spPr>
            <a:xfrm>
              <a:off x="0" y="0"/>
              <a:ext cx="3525000" cy="5143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6"/>
            <p:cNvSpPr/>
            <p:nvPr/>
          </p:nvSpPr>
          <p:spPr>
            <a:xfrm flipH="1" rot="10800000">
              <a:off x="3517898" y="-7088"/>
              <a:ext cx="5143500" cy="5143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91" name="Google Shape;91;p6"/>
          <p:cNvGrpSpPr/>
          <p:nvPr/>
        </p:nvGrpSpPr>
        <p:grpSpPr>
          <a:xfrm flipH="1" rot="10800000">
            <a:off x="-2" y="2924826"/>
            <a:ext cx="6589087" cy="2027268"/>
            <a:chOff x="-9894852" y="-4493254"/>
            <a:chExt cx="21200408" cy="6522740"/>
          </a:xfrm>
        </p:grpSpPr>
        <p:sp>
          <p:nvSpPr>
            <p:cNvPr id="92" name="Google Shape;92;p6"/>
            <p:cNvSpPr/>
            <p:nvPr/>
          </p:nvSpPr>
          <p:spPr>
            <a:xfrm>
              <a:off x="-9894852" y="-4493114"/>
              <a:ext cx="14685300" cy="65226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93" name="Google Shape;93;p6"/>
            <p:cNvSpPr/>
            <p:nvPr/>
          </p:nvSpPr>
          <p:spPr>
            <a:xfrm>
              <a:off x="4782955" y="-4493254"/>
              <a:ext cx="6522600" cy="65226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94" name="Google Shape;94;p6"/>
          <p:cNvGrpSpPr/>
          <p:nvPr/>
        </p:nvGrpSpPr>
        <p:grpSpPr>
          <a:xfrm>
            <a:off x="6946842" y="4472723"/>
            <a:ext cx="2202830" cy="670795"/>
            <a:chOff x="5575242" y="4472723"/>
            <a:chExt cx="2202830" cy="670795"/>
          </a:xfrm>
        </p:grpSpPr>
        <p:sp>
          <p:nvSpPr>
            <p:cNvPr id="95" name="Google Shape;95;p6"/>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6" name="Google Shape;96;p6"/>
            <p:cNvGrpSpPr/>
            <p:nvPr/>
          </p:nvGrpSpPr>
          <p:grpSpPr>
            <a:xfrm flipH="1">
              <a:off x="5734850" y="4472723"/>
              <a:ext cx="2040837" cy="670795"/>
              <a:chOff x="1297954" y="330075"/>
              <a:chExt cx="5169293" cy="1699506"/>
            </a:xfrm>
          </p:grpSpPr>
          <p:sp>
            <p:nvSpPr>
              <p:cNvPr id="97" name="Google Shape;97;p6"/>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6"/>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9" name="Google Shape;99;p6"/>
            <p:cNvGrpSpPr/>
            <p:nvPr/>
          </p:nvGrpSpPr>
          <p:grpSpPr>
            <a:xfrm flipH="1">
              <a:off x="5578209" y="4646738"/>
              <a:ext cx="2199863" cy="304563"/>
              <a:chOff x="-5827153" y="330075"/>
              <a:chExt cx="12276019" cy="1699569"/>
            </a:xfrm>
          </p:grpSpPr>
          <p:sp>
            <p:nvSpPr>
              <p:cNvPr id="100" name="Google Shape;100;p6"/>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6"/>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02" name="Google Shape;102;p6"/>
          <p:cNvSpPr txBox="1"/>
          <p:nvPr>
            <p:ph type="ctrTitle"/>
          </p:nvPr>
        </p:nvSpPr>
        <p:spPr>
          <a:xfrm>
            <a:off x="463525" y="2871148"/>
            <a:ext cx="4094400" cy="1159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9pPr>
          </a:lstStyle>
          <a:p/>
        </p:txBody>
      </p:sp>
      <p:sp>
        <p:nvSpPr>
          <p:cNvPr id="103" name="Google Shape;103;p6"/>
          <p:cNvSpPr txBox="1"/>
          <p:nvPr>
            <p:ph idx="1" type="subTitle"/>
          </p:nvPr>
        </p:nvSpPr>
        <p:spPr>
          <a:xfrm>
            <a:off x="463525" y="3975449"/>
            <a:ext cx="4094400" cy="7848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1pPr>
            <a:lvl2pPr lvl="1"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2pPr>
            <a:lvl3pPr lvl="2"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3pPr>
            <a:lvl4pPr lvl="3"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4pPr>
            <a:lvl5pPr lvl="4"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5pPr>
            <a:lvl6pPr lvl="5"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6pPr>
            <a:lvl7pPr lvl="6"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7pPr>
            <a:lvl8pPr lvl="7"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8pPr>
            <a:lvl9pPr lvl="8" marR="0" algn="l">
              <a:lnSpc>
                <a:spcPct val="100000"/>
              </a:lnSpc>
              <a:spcBef>
                <a:spcPts val="1000"/>
              </a:spcBef>
              <a:spcAft>
                <a:spcPts val="100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9pPr>
          </a:lstStyle>
          <a:p/>
        </p:txBody>
      </p:sp>
      <p:pic>
        <p:nvPicPr>
          <p:cNvPr id="104" name="Google Shape;104;p6"/>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grpSp>
        <p:nvGrpSpPr>
          <p:cNvPr id="106" name="Google Shape;106;p7"/>
          <p:cNvGrpSpPr/>
          <p:nvPr/>
        </p:nvGrpSpPr>
        <p:grpSpPr>
          <a:xfrm>
            <a:off x="-4" y="40"/>
            <a:ext cx="7072430" cy="1327315"/>
            <a:chOff x="-4" y="40"/>
            <a:chExt cx="7072430" cy="1327315"/>
          </a:xfrm>
        </p:grpSpPr>
        <p:sp>
          <p:nvSpPr>
            <p:cNvPr id="107" name="Google Shape;107;p7"/>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108" name="Google Shape;108;p7"/>
            <p:cNvGrpSpPr/>
            <p:nvPr/>
          </p:nvGrpSpPr>
          <p:grpSpPr>
            <a:xfrm flipH="1" rot="10800000">
              <a:off x="3" y="40"/>
              <a:ext cx="6756168" cy="1327315"/>
              <a:chOff x="-2168138" y="330075"/>
              <a:chExt cx="8650663" cy="1699506"/>
            </a:xfrm>
          </p:grpSpPr>
          <p:sp>
            <p:nvSpPr>
              <p:cNvPr id="109" name="Google Shape;109;p7"/>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10" name="Google Shape;110;p7"/>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11" name="Google Shape;111;p7"/>
            <p:cNvGrpSpPr/>
            <p:nvPr/>
          </p:nvGrpSpPr>
          <p:grpSpPr>
            <a:xfrm flipH="1" rot="10800000">
              <a:off x="-4" y="381007"/>
              <a:ext cx="7072430" cy="771744"/>
              <a:chOff x="-9092084" y="330075"/>
              <a:chExt cx="15574609" cy="1699501"/>
            </a:xfrm>
          </p:grpSpPr>
          <p:sp>
            <p:nvSpPr>
              <p:cNvPr id="112" name="Google Shape;112;p7"/>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13" name="Google Shape;113;p7"/>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114" name="Google Shape;114;p7"/>
          <p:cNvGrpSpPr/>
          <p:nvPr/>
        </p:nvGrpSpPr>
        <p:grpSpPr>
          <a:xfrm>
            <a:off x="6946842" y="4472723"/>
            <a:ext cx="2202829" cy="670795"/>
            <a:chOff x="5575242" y="4472723"/>
            <a:chExt cx="2202829" cy="670795"/>
          </a:xfrm>
        </p:grpSpPr>
        <p:sp>
          <p:nvSpPr>
            <p:cNvPr id="115" name="Google Shape;115;p7"/>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6" name="Google Shape;116;p7"/>
            <p:cNvGrpSpPr/>
            <p:nvPr/>
          </p:nvGrpSpPr>
          <p:grpSpPr>
            <a:xfrm flipH="1">
              <a:off x="5734850" y="4472723"/>
              <a:ext cx="2040837" cy="670795"/>
              <a:chOff x="1297954" y="330075"/>
              <a:chExt cx="5169293" cy="1699506"/>
            </a:xfrm>
          </p:grpSpPr>
          <p:sp>
            <p:nvSpPr>
              <p:cNvPr id="117" name="Google Shape;117;p7"/>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7"/>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9" name="Google Shape;119;p7"/>
            <p:cNvGrpSpPr/>
            <p:nvPr/>
          </p:nvGrpSpPr>
          <p:grpSpPr>
            <a:xfrm flipH="1">
              <a:off x="5578209" y="4636500"/>
              <a:ext cx="2199862" cy="314801"/>
              <a:chOff x="-5827147" y="272943"/>
              <a:chExt cx="12276013" cy="1756701"/>
            </a:xfrm>
          </p:grpSpPr>
          <p:sp>
            <p:nvSpPr>
              <p:cNvPr id="120" name="Google Shape;120;p7"/>
              <p:cNvSpPr/>
              <p:nvPr/>
            </p:nvSpPr>
            <p:spPr>
              <a:xfrm>
                <a:off x="-5827147" y="272943"/>
                <a:ext cx="10612202" cy="1756701"/>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7"/>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2" name="Google Shape;122;p7"/>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pic>
        <p:nvPicPr>
          <p:cNvPr id="123" name="Google Shape;123;p7"/>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4" name="Shape 124"/>
        <p:cNvGrpSpPr/>
        <p:nvPr/>
      </p:nvGrpSpPr>
      <p:grpSpPr>
        <a:xfrm>
          <a:off x="0" y="0"/>
          <a:ext cx="0" cy="0"/>
          <a:chOff x="0" y="0"/>
          <a:chExt cx="0" cy="0"/>
        </a:xfrm>
      </p:grpSpPr>
      <p:grpSp>
        <p:nvGrpSpPr>
          <p:cNvPr id="125" name="Google Shape;125;p8"/>
          <p:cNvGrpSpPr/>
          <p:nvPr/>
        </p:nvGrpSpPr>
        <p:grpSpPr>
          <a:xfrm>
            <a:off x="2466138" y="4472723"/>
            <a:ext cx="6686826" cy="670795"/>
            <a:chOff x="5589288" y="4472723"/>
            <a:chExt cx="6686826" cy="670795"/>
          </a:xfrm>
        </p:grpSpPr>
        <p:sp>
          <p:nvSpPr>
            <p:cNvPr id="126" name="Google Shape;126;p8"/>
            <p:cNvSpPr/>
            <p:nvPr/>
          </p:nvSpPr>
          <p:spPr>
            <a:xfrm rot="10800000">
              <a:off x="5589288"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7" name="Google Shape;127;p8"/>
            <p:cNvGrpSpPr/>
            <p:nvPr/>
          </p:nvGrpSpPr>
          <p:grpSpPr>
            <a:xfrm flipH="1">
              <a:off x="5748897" y="4472723"/>
              <a:ext cx="6527217" cy="670795"/>
              <a:chOff x="-10101302" y="330075"/>
              <a:chExt cx="16532972" cy="1699506"/>
            </a:xfrm>
          </p:grpSpPr>
          <p:sp>
            <p:nvSpPr>
              <p:cNvPr id="128" name="Google Shape;128;p8"/>
              <p:cNvSpPr/>
              <p:nvPr/>
            </p:nvSpPr>
            <p:spPr>
              <a:xfrm>
                <a:off x="-10101302" y="330081"/>
                <a:ext cx="148464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8"/>
              <p:cNvSpPr/>
              <p:nvPr/>
            </p:nvSpPr>
            <p:spPr>
              <a:xfrm>
                <a:off x="4732169"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0" name="Google Shape;130;p8"/>
            <p:cNvGrpSpPr/>
            <p:nvPr/>
          </p:nvGrpSpPr>
          <p:grpSpPr>
            <a:xfrm flipH="1">
              <a:off x="5592255" y="4646738"/>
              <a:ext cx="6682918" cy="304563"/>
              <a:chOff x="-30922587" y="330075"/>
              <a:chExt cx="37293072" cy="1699569"/>
            </a:xfrm>
          </p:grpSpPr>
          <p:sp>
            <p:nvSpPr>
              <p:cNvPr id="131" name="Google Shape;131;p8"/>
              <p:cNvSpPr/>
              <p:nvPr/>
            </p:nvSpPr>
            <p:spPr>
              <a:xfrm>
                <a:off x="-30922587" y="330144"/>
                <a:ext cx="35588101"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8"/>
              <p:cNvSpPr/>
              <p:nvPr/>
            </p:nvSpPr>
            <p:spPr>
              <a:xfrm>
                <a:off x="4670984"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33" name="Google Shape;133;p8"/>
          <p:cNvSpPr txBox="1"/>
          <p:nvPr>
            <p:ph idx="1" type="body"/>
          </p:nvPr>
        </p:nvSpPr>
        <p:spPr>
          <a:xfrm>
            <a:off x="2682800" y="4636500"/>
            <a:ext cx="6004200" cy="3156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rgbClr val="C7D3E6"/>
              </a:buClr>
              <a:buSzPts val="1300"/>
              <a:buFont typeface="Roboto Condensed Light"/>
              <a:buNone/>
              <a:defRPr b="0" i="0" sz="1300" u="none" cap="none" strike="noStrike">
                <a:solidFill>
                  <a:srgbClr val="263248"/>
                </a:solidFill>
                <a:latin typeface="Roboto Condensed Light"/>
                <a:ea typeface="Roboto Condensed Light"/>
                <a:cs typeface="Roboto Condensed Light"/>
                <a:sym typeface="Roboto Condensed Light"/>
              </a:defRPr>
            </a:lvl1pPr>
          </a:lstStyle>
          <a:p/>
        </p:txBody>
      </p:sp>
      <p:grpSp>
        <p:nvGrpSpPr>
          <p:cNvPr id="134" name="Google Shape;134;p8"/>
          <p:cNvGrpSpPr/>
          <p:nvPr/>
        </p:nvGrpSpPr>
        <p:grpSpPr>
          <a:xfrm rot="10800000">
            <a:off x="-8" y="-2"/>
            <a:ext cx="2202830" cy="670795"/>
            <a:chOff x="5575242" y="4472723"/>
            <a:chExt cx="2202830" cy="670795"/>
          </a:xfrm>
        </p:grpSpPr>
        <p:sp>
          <p:nvSpPr>
            <p:cNvPr id="135" name="Google Shape;135;p8"/>
            <p:cNvSpPr/>
            <p:nvPr/>
          </p:nvSpPr>
          <p:spPr>
            <a:xfrm rot="10800000">
              <a:off x="5575242" y="4948334"/>
              <a:ext cx="394200" cy="131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6" name="Google Shape;136;p8"/>
            <p:cNvGrpSpPr/>
            <p:nvPr/>
          </p:nvGrpSpPr>
          <p:grpSpPr>
            <a:xfrm flipH="1">
              <a:off x="5734850" y="4472723"/>
              <a:ext cx="2040837" cy="670795"/>
              <a:chOff x="1297954" y="330075"/>
              <a:chExt cx="5169293" cy="1699506"/>
            </a:xfrm>
          </p:grpSpPr>
          <p:sp>
            <p:nvSpPr>
              <p:cNvPr id="137" name="Google Shape;137;p8"/>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8"/>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9" name="Google Shape;139;p8"/>
            <p:cNvGrpSpPr/>
            <p:nvPr/>
          </p:nvGrpSpPr>
          <p:grpSpPr>
            <a:xfrm flipH="1">
              <a:off x="5578209" y="4646738"/>
              <a:ext cx="2199863" cy="304563"/>
              <a:chOff x="-5827153" y="330075"/>
              <a:chExt cx="12276019" cy="1699569"/>
            </a:xfrm>
          </p:grpSpPr>
          <p:sp>
            <p:nvSpPr>
              <p:cNvPr id="140" name="Google Shape;140;p8"/>
              <p:cNvSpPr/>
              <p:nvPr/>
            </p:nvSpPr>
            <p:spPr>
              <a:xfrm>
                <a:off x="-5827153" y="330144"/>
                <a:ext cx="1061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8"/>
              <p:cNvSpPr/>
              <p:nvPr/>
            </p:nvSpPr>
            <p:spPr>
              <a:xfrm>
                <a:off x="4749366"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142" name="Google Shape;142;p8"/>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7" name="Google Shape;7;p1"/>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lvl1pPr indent="-381000" lvl="0" marL="457200" marR="0" rtl="0" algn="l">
              <a:lnSpc>
                <a:spcPct val="100000"/>
              </a:lnSpc>
              <a:spcBef>
                <a:spcPts val="6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1pPr>
            <a:lvl2pPr indent="-381000" lvl="1" marL="9144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2pPr>
            <a:lvl3pPr indent="-381000" lvl="2" marL="13716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3pPr>
            <a:lvl4pPr indent="-381000" lvl="3" marL="18288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4pPr>
            <a:lvl5pPr indent="-381000" lvl="4" marL="22860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5pPr>
            <a:lvl6pPr indent="-381000" lvl="5" marL="27432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6pPr>
            <a:lvl7pPr indent="-381000" lvl="6" marL="32004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7pPr>
            <a:lvl8pPr indent="-381000" lvl="7" marL="36576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8pPr>
            <a:lvl9pPr indent="-381000" lvl="8" marL="4114800" marR="0" rtl="0" algn="l">
              <a:lnSpc>
                <a:spcPct val="100000"/>
              </a:lnSpc>
              <a:spcBef>
                <a:spcPts val="1000"/>
              </a:spcBef>
              <a:spcAft>
                <a:spcPts val="100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 name="Google Shape;8;p1"/>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drive.google.com/file/d/1Fd8VIF1AxmSRkpkHOmdue4Wdb4X5pDCg/view"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25.png"/><Relationship Id="rId6" Type="http://schemas.openxmlformats.org/officeDocument/2006/relationships/image" Target="../media/image31.png"/><Relationship Id="rId7"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ctrTitle"/>
          </p:nvPr>
        </p:nvSpPr>
        <p:spPr>
          <a:xfrm>
            <a:off x="685800" y="1090750"/>
            <a:ext cx="7315500" cy="2961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800"/>
              <a:buNone/>
            </a:pPr>
            <a:r>
              <a:rPr lang="en-US"/>
              <a:t>Elementary DLI Parent Information Night</a:t>
            </a:r>
            <a:endParaRPr/>
          </a:p>
          <a:p>
            <a:pPr indent="0" lvl="0" marL="0" rtl="0" algn="l">
              <a:lnSpc>
                <a:spcPct val="100000"/>
              </a:lnSpc>
              <a:spcBef>
                <a:spcPts val="0"/>
              </a:spcBef>
              <a:spcAft>
                <a:spcPts val="0"/>
              </a:spcAft>
              <a:buSzPts val="4800"/>
              <a:buNone/>
            </a:pPr>
            <a:r>
              <a:rPr lang="en-US" sz="1800"/>
              <a:t>October 22, 2020</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VIDEO</a:t>
            </a:r>
            <a:endParaRPr b="1" i="0" sz="2000" u="none" cap="none" strike="noStrike">
              <a:solidFill>
                <a:srgbClr val="FFFFFF"/>
              </a:solidFill>
              <a:latin typeface="Roboto Condensed"/>
              <a:ea typeface="Roboto Condensed"/>
              <a:cs typeface="Roboto Condensed"/>
              <a:sym typeface="Roboto Condensed"/>
            </a:endParaRPr>
          </a:p>
        </p:txBody>
      </p:sp>
      <p:sp>
        <p:nvSpPr>
          <p:cNvPr id="153" name="Google Shape;153;p10"/>
          <p:cNvSpPr txBox="1"/>
          <p:nvPr>
            <p:ph idx="4294967295"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1" i="0" lang="en-US" sz="1200" u="none" cap="none" strike="noStrike">
                <a:solidFill>
                  <a:srgbClr val="FFFFFF"/>
                </a:solidFill>
                <a:latin typeface="Roboto Condensed"/>
                <a:ea typeface="Roboto Condensed"/>
                <a:cs typeface="Roboto Condensed"/>
                <a:sym typeface="Roboto Condensed"/>
              </a:rPr>
              <a:t>‹#›</a:t>
            </a:fld>
            <a:endParaRPr b="1" i="0" sz="1200" u="none" cap="none" strike="noStrike">
              <a:solidFill>
                <a:srgbClr val="FFFFFF"/>
              </a:solidFill>
              <a:latin typeface="Roboto Condensed"/>
              <a:ea typeface="Roboto Condensed"/>
              <a:cs typeface="Roboto Condensed"/>
              <a:sym typeface="Roboto Condensed"/>
            </a:endParaRPr>
          </a:p>
        </p:txBody>
      </p:sp>
      <p:grpSp>
        <p:nvGrpSpPr>
          <p:cNvPr id="154" name="Google Shape;154;p10"/>
          <p:cNvGrpSpPr/>
          <p:nvPr/>
        </p:nvGrpSpPr>
        <p:grpSpPr>
          <a:xfrm>
            <a:off x="282215" y="590917"/>
            <a:ext cx="369505" cy="369505"/>
            <a:chOff x="2594050" y="1631825"/>
            <a:chExt cx="439625" cy="439625"/>
          </a:xfrm>
        </p:grpSpPr>
        <p:sp>
          <p:nvSpPr>
            <p:cNvPr id="155" name="Google Shape;155;p10"/>
            <p:cNvSpPr/>
            <p:nvPr/>
          </p:nvSpPr>
          <p:spPr>
            <a:xfrm>
              <a:off x="2594050" y="1883300"/>
              <a:ext cx="188175" cy="188150"/>
            </a:xfrm>
            <a:custGeom>
              <a:rect b="b" l="l" r="r" t="t"/>
              <a:pathLst>
                <a:path extrusionOk="0" fill="none" h="7526" w="7527">
                  <a:moveTo>
                    <a:pt x="5992" y="0"/>
                  </a:moveTo>
                  <a:lnTo>
                    <a:pt x="537" y="6430"/>
                  </a:lnTo>
                  <a:lnTo>
                    <a:pt x="1" y="7526"/>
                  </a:lnTo>
                  <a:lnTo>
                    <a:pt x="1097" y="6990"/>
                  </a:lnTo>
                  <a:lnTo>
                    <a:pt x="7526" y="1534"/>
                  </a:lnTo>
                  <a:lnTo>
                    <a:pt x="5992" y="0"/>
                  </a:lnTo>
                  <a:close/>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0"/>
            <p:cNvSpPr/>
            <p:nvPr/>
          </p:nvSpPr>
          <p:spPr>
            <a:xfrm>
              <a:off x="2857700" y="1631825"/>
              <a:ext cx="175975" cy="176000"/>
            </a:xfrm>
            <a:custGeom>
              <a:rect b="b" l="l" r="r" t="t"/>
              <a:pathLst>
                <a:path extrusionOk="0" fill="none" h="7040" w="7039">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0"/>
            <p:cNvSpPr/>
            <p:nvPr/>
          </p:nvSpPr>
          <p:spPr>
            <a:xfrm>
              <a:off x="2662850" y="1699400"/>
              <a:ext cx="303250" cy="303250"/>
            </a:xfrm>
            <a:custGeom>
              <a:rect b="b" l="l" r="r" t="t"/>
              <a:pathLst>
                <a:path extrusionOk="0" fill="none" h="12130" w="1213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0"/>
            <p:cNvSpPr/>
            <p:nvPr/>
          </p:nvSpPr>
          <p:spPr>
            <a:xfrm>
              <a:off x="2801675" y="1740825"/>
              <a:ext cx="49950" cy="49950"/>
            </a:xfrm>
            <a:custGeom>
              <a:rect b="b" l="l" r="r" t="t"/>
              <a:pathLst>
                <a:path extrusionOk="0" fill="none" h="1998" w="1998">
                  <a:moveTo>
                    <a:pt x="1" y="1997"/>
                  </a:moveTo>
                  <a:lnTo>
                    <a:pt x="1998" y="0"/>
                  </a:lnTo>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59" name="Google Shape;159;p10" title="Lead with languages.mp4">
            <a:hlinkClick r:id="rId3"/>
          </p:cNvPr>
          <p:cNvPicPr preferRelativeResize="0"/>
          <p:nvPr/>
        </p:nvPicPr>
        <p:blipFill>
          <a:blip r:embed="rId4">
            <a:alphaModFix/>
          </a:blip>
          <a:stretch>
            <a:fillRect/>
          </a:stretch>
        </p:blipFill>
        <p:spPr>
          <a:xfrm>
            <a:off x="564175" y="1563600"/>
            <a:ext cx="5640755" cy="3172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Welcome &amp; Introductions</a:t>
            </a:r>
            <a:endParaRPr/>
          </a:p>
        </p:txBody>
      </p:sp>
      <p:sp>
        <p:nvSpPr>
          <p:cNvPr id="165" name="Google Shape;165;p11"/>
          <p:cNvSpPr txBox="1"/>
          <p:nvPr>
            <p:ph idx="1" type="body"/>
          </p:nvPr>
        </p:nvSpPr>
        <p:spPr>
          <a:xfrm>
            <a:off x="814275" y="1327350"/>
            <a:ext cx="6132600" cy="3816300"/>
          </a:xfrm>
          <a:prstGeom prst="rect">
            <a:avLst/>
          </a:prstGeom>
          <a:noFill/>
          <a:ln>
            <a:noFill/>
          </a:ln>
        </p:spPr>
        <p:txBody>
          <a:bodyPr anchorCtr="0" anchor="ctr" bIns="91425" lIns="91425" spcFirstLastPara="1" rIns="91425" wrap="square" tIns="91425">
            <a:noAutofit/>
          </a:bodyPr>
          <a:lstStyle/>
          <a:p>
            <a:pPr indent="-381000" lvl="0" marL="457200" rtl="0" algn="l">
              <a:lnSpc>
                <a:spcPct val="115000"/>
              </a:lnSpc>
              <a:spcBef>
                <a:spcPts val="600"/>
              </a:spcBef>
              <a:spcAft>
                <a:spcPts val="0"/>
              </a:spcAft>
              <a:buSzPts val="2400"/>
              <a:buChar char="▰"/>
            </a:pPr>
            <a:r>
              <a:rPr b="1" lang="en-US">
                <a:latin typeface="Roboto Condensed"/>
                <a:ea typeface="Roboto Condensed"/>
                <a:cs typeface="Roboto Condensed"/>
                <a:sym typeface="Roboto Condensed"/>
              </a:rPr>
              <a:t>Ofelia Wade</a:t>
            </a:r>
            <a:r>
              <a:rPr lang="en-US"/>
              <a:t>: Elementary Team Lead</a:t>
            </a:r>
            <a:endParaRPr/>
          </a:p>
          <a:p>
            <a:pPr indent="-381000" lvl="0" marL="457200" rtl="0" algn="l">
              <a:lnSpc>
                <a:spcPct val="115000"/>
              </a:lnSpc>
              <a:spcBef>
                <a:spcPts val="600"/>
              </a:spcBef>
              <a:spcAft>
                <a:spcPts val="0"/>
              </a:spcAft>
              <a:buSzPts val="2400"/>
              <a:buChar char="▰"/>
            </a:pPr>
            <a:r>
              <a:rPr b="1" lang="en-US">
                <a:latin typeface="Roboto Condensed"/>
                <a:ea typeface="Roboto Condensed"/>
                <a:cs typeface="Roboto Condensed"/>
                <a:sym typeface="Roboto Condensed"/>
              </a:rPr>
              <a:t>Raúl Martín</a:t>
            </a:r>
            <a:r>
              <a:rPr lang="en-US"/>
              <a:t>: </a:t>
            </a:r>
            <a:r>
              <a:rPr i="1" lang="en-US"/>
              <a:t>Spanish Specialist </a:t>
            </a:r>
            <a:endParaRPr/>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Summer Wu</a:t>
            </a:r>
            <a:r>
              <a:rPr lang="en-US"/>
              <a:t>: Chinese Specialist </a:t>
            </a:r>
            <a:endParaRPr/>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Julie Butler:</a:t>
            </a:r>
            <a:r>
              <a:rPr lang="en-US"/>
              <a:t> </a:t>
            </a:r>
            <a:r>
              <a:rPr i="1" lang="en-US"/>
              <a:t>French Specialist </a:t>
            </a:r>
            <a:endParaRPr i="1"/>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Michéle Harward</a:t>
            </a:r>
            <a:r>
              <a:rPr lang="en-US"/>
              <a:t>: Secondary Team Lead</a:t>
            </a:r>
            <a:endParaRPr/>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Amy Gutierrez:</a:t>
            </a:r>
            <a:r>
              <a:rPr lang="en-US"/>
              <a:t> Secondary Specialist</a:t>
            </a:r>
            <a:endParaRPr/>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Allison Duncan</a:t>
            </a:r>
            <a:r>
              <a:rPr lang="en-US"/>
              <a:t>: Secondary Specialist</a:t>
            </a:r>
            <a:endParaRPr/>
          </a:p>
          <a:p>
            <a:pPr indent="-381000" lvl="0" marL="457200" rtl="0" algn="l">
              <a:lnSpc>
                <a:spcPct val="115000"/>
              </a:lnSpc>
              <a:spcBef>
                <a:spcPts val="0"/>
              </a:spcBef>
              <a:spcAft>
                <a:spcPts val="0"/>
              </a:spcAft>
              <a:buSzPts val="2400"/>
              <a:buChar char="▰"/>
            </a:pPr>
            <a:r>
              <a:rPr b="1" lang="en-US">
                <a:latin typeface="Roboto Condensed"/>
                <a:ea typeface="Roboto Condensed"/>
                <a:cs typeface="Roboto Condensed"/>
                <a:sym typeface="Roboto Condensed"/>
              </a:rPr>
              <a:t>Zennie Frisby</a:t>
            </a:r>
            <a:r>
              <a:rPr lang="en-US"/>
              <a:t>--Administrative Assistant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Tonight’s Agenda</a:t>
            </a:r>
            <a:endParaRPr/>
          </a:p>
        </p:txBody>
      </p:sp>
      <p:sp>
        <p:nvSpPr>
          <p:cNvPr id="171" name="Google Shape;171;p12"/>
          <p:cNvSpPr txBox="1"/>
          <p:nvPr>
            <p:ph idx="1" type="body"/>
          </p:nvPr>
        </p:nvSpPr>
        <p:spPr>
          <a:xfrm>
            <a:off x="362720" y="1341600"/>
            <a:ext cx="6132600" cy="3497100"/>
          </a:xfrm>
          <a:prstGeom prst="rect">
            <a:avLst/>
          </a:prstGeom>
          <a:noFill/>
          <a:ln>
            <a:noFill/>
          </a:ln>
        </p:spPr>
        <p:txBody>
          <a:bodyPr anchorCtr="0" anchor="ctr" bIns="91425" lIns="91425" spcFirstLastPara="1" rIns="91425" wrap="square" tIns="91425">
            <a:noAutofit/>
          </a:bodyPr>
          <a:lstStyle/>
          <a:p>
            <a:pPr indent="-342900" lvl="0" marL="342900" rtl="0" algn="l">
              <a:lnSpc>
                <a:spcPct val="100000"/>
              </a:lnSpc>
              <a:spcBef>
                <a:spcPts val="600"/>
              </a:spcBef>
              <a:spcAft>
                <a:spcPts val="0"/>
              </a:spcAft>
              <a:buSzPts val="2400"/>
              <a:buChar char="▰"/>
            </a:pPr>
            <a:r>
              <a:rPr lang="en-US"/>
              <a:t>Overview of the Elementary DLI Program Model</a:t>
            </a:r>
            <a:endParaRPr/>
          </a:p>
          <a:p>
            <a:pPr indent="-342900" lvl="0" marL="342900" rtl="0" algn="l">
              <a:lnSpc>
                <a:spcPct val="100000"/>
              </a:lnSpc>
              <a:spcBef>
                <a:spcPts val="600"/>
              </a:spcBef>
              <a:spcAft>
                <a:spcPts val="0"/>
              </a:spcAft>
              <a:buSzPts val="2400"/>
              <a:buChar char="▰"/>
            </a:pPr>
            <a:r>
              <a:rPr lang="en-US"/>
              <a:t>Introduction of the Schools &amp; Principals</a:t>
            </a:r>
            <a:endParaRPr/>
          </a:p>
          <a:p>
            <a:pPr indent="-342900" lvl="0" marL="342900" rtl="0" algn="l">
              <a:lnSpc>
                <a:spcPct val="100000"/>
              </a:lnSpc>
              <a:spcBef>
                <a:spcPts val="600"/>
              </a:spcBef>
              <a:spcAft>
                <a:spcPts val="0"/>
              </a:spcAft>
              <a:buSzPts val="2400"/>
              <a:buChar char="▰"/>
            </a:pPr>
            <a:r>
              <a:rPr lang="en-US"/>
              <a:t>Application &amp; Lottery Selection Process </a:t>
            </a:r>
            <a:endParaRPr/>
          </a:p>
          <a:p>
            <a:pPr indent="-342900" lvl="0" marL="342900" rtl="0" algn="l">
              <a:lnSpc>
                <a:spcPct val="100000"/>
              </a:lnSpc>
              <a:spcBef>
                <a:spcPts val="600"/>
              </a:spcBef>
              <a:spcAft>
                <a:spcPts val="0"/>
              </a:spcAft>
              <a:buSzPts val="2400"/>
              <a:buChar char="▰"/>
            </a:pPr>
            <a:r>
              <a:rPr lang="en-US"/>
              <a:t>Parent Responsibilities</a:t>
            </a:r>
            <a:endParaRPr/>
          </a:p>
          <a:p>
            <a:pPr indent="-342900" lvl="0" marL="342900" rtl="0" algn="l">
              <a:lnSpc>
                <a:spcPct val="100000"/>
              </a:lnSpc>
              <a:spcBef>
                <a:spcPts val="600"/>
              </a:spcBef>
              <a:spcAft>
                <a:spcPts val="0"/>
              </a:spcAft>
              <a:buSzPts val="2400"/>
              <a:buChar char="▰"/>
            </a:pPr>
            <a:r>
              <a:rPr lang="en-US"/>
              <a:t>Q &amp; As</a:t>
            </a:r>
            <a:endParaRPr/>
          </a:p>
          <a:p>
            <a:pPr indent="-342900" lvl="0" marL="342900" rtl="0" algn="l">
              <a:lnSpc>
                <a:spcPct val="100000"/>
              </a:lnSpc>
              <a:spcBef>
                <a:spcPts val="600"/>
              </a:spcBef>
              <a:spcAft>
                <a:spcPts val="0"/>
              </a:spcAft>
              <a:buSzPts val="2400"/>
              <a:buChar char="▰"/>
            </a:pPr>
            <a:r>
              <a:rPr lang="en-US"/>
              <a:t>Opportunity to visit with the principals of the three language programs offered in Canyons.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13"/>
          <p:cNvPicPr preferRelativeResize="0"/>
          <p:nvPr/>
        </p:nvPicPr>
        <p:blipFill rotWithShape="1">
          <a:blip r:embed="rId3">
            <a:alphaModFix/>
          </a:blip>
          <a:srcRect b="0" l="0" r="0" t="0"/>
          <a:stretch/>
        </p:blipFill>
        <p:spPr>
          <a:xfrm>
            <a:off x="814275" y="1799765"/>
            <a:ext cx="3347724" cy="2318782"/>
          </a:xfrm>
          <a:prstGeom prst="rect">
            <a:avLst/>
          </a:prstGeom>
          <a:noFill/>
          <a:ln cap="flat" cmpd="sng" w="28575">
            <a:solidFill>
              <a:schemeClr val="dk2"/>
            </a:solidFill>
            <a:prstDash val="solid"/>
            <a:round/>
            <a:headEnd len="sm" w="sm" type="none"/>
            <a:tailEnd len="sm" w="sm" type="none"/>
          </a:ln>
        </p:spPr>
      </p:pic>
      <p:sp>
        <p:nvSpPr>
          <p:cNvPr id="177" name="Google Shape;177;p1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Breakout Sessions &amp; Reference Documents</a:t>
            </a:r>
            <a:endParaRPr/>
          </a:p>
        </p:txBody>
      </p:sp>
      <p:pic>
        <p:nvPicPr>
          <p:cNvPr id="178" name="Google Shape;178;p13"/>
          <p:cNvPicPr preferRelativeResize="0"/>
          <p:nvPr/>
        </p:nvPicPr>
        <p:blipFill rotWithShape="1">
          <a:blip r:embed="rId4">
            <a:alphaModFix/>
          </a:blip>
          <a:srcRect b="0" l="0" r="0" t="0"/>
          <a:stretch/>
        </p:blipFill>
        <p:spPr>
          <a:xfrm>
            <a:off x="5206360" y="1799775"/>
            <a:ext cx="3035091" cy="2318774"/>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4"/>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Program Goals</a:t>
            </a:r>
            <a:endParaRPr/>
          </a:p>
        </p:txBody>
      </p:sp>
      <p:sp>
        <p:nvSpPr>
          <p:cNvPr id="184" name="Google Shape;184;p14"/>
          <p:cNvSpPr txBox="1"/>
          <p:nvPr>
            <p:ph idx="1" type="body"/>
          </p:nvPr>
        </p:nvSpPr>
        <p:spPr>
          <a:xfrm>
            <a:off x="624311" y="1617433"/>
            <a:ext cx="6094500" cy="3151800"/>
          </a:xfrm>
          <a:prstGeom prst="rect">
            <a:avLst/>
          </a:prstGeom>
          <a:noFill/>
          <a:ln>
            <a:noFill/>
          </a:ln>
        </p:spPr>
        <p:txBody>
          <a:bodyPr anchorCtr="0" anchor="ctr" bIns="91425" lIns="91425" spcFirstLastPara="1" rIns="91425" wrap="square" tIns="91425">
            <a:noAutofit/>
          </a:bodyPr>
          <a:lstStyle/>
          <a:p>
            <a:pPr indent="-349250" lvl="0" marL="457200" rtl="0" algn="l">
              <a:lnSpc>
                <a:spcPct val="100000"/>
              </a:lnSpc>
              <a:spcBef>
                <a:spcPts val="600"/>
              </a:spcBef>
              <a:spcAft>
                <a:spcPts val="0"/>
              </a:spcAft>
              <a:buClr>
                <a:srgbClr val="1F1F2E"/>
              </a:buClr>
              <a:buSzPts val="1900"/>
              <a:buFont typeface="Roboto Condensed"/>
              <a:buAutoNum type="arabicPeriod"/>
            </a:pPr>
            <a:r>
              <a:rPr b="1" i="0" lang="en-US" sz="1900" u="none" cap="none" strike="noStrike">
                <a:solidFill>
                  <a:srgbClr val="1F1F2E"/>
                </a:solidFill>
                <a:latin typeface="Roboto Condensed"/>
                <a:ea typeface="Roboto Condensed"/>
                <a:cs typeface="Roboto Condensed"/>
                <a:sym typeface="Roboto Condensed"/>
              </a:rPr>
              <a:t>Academic </a:t>
            </a:r>
            <a:r>
              <a:rPr b="1" lang="en-US" sz="1900">
                <a:solidFill>
                  <a:srgbClr val="1F1F2E"/>
                </a:solidFill>
                <a:latin typeface="Roboto Condensed"/>
                <a:ea typeface="Roboto Condensed"/>
                <a:cs typeface="Roboto Condensed"/>
                <a:sym typeface="Roboto Condensed"/>
              </a:rPr>
              <a:t>ac</a:t>
            </a:r>
            <a:r>
              <a:rPr b="1" i="0" lang="en-US" sz="1900" u="none" cap="none" strike="noStrike">
                <a:solidFill>
                  <a:srgbClr val="1F1F2E"/>
                </a:solidFill>
                <a:latin typeface="Roboto Condensed"/>
                <a:ea typeface="Roboto Condensed"/>
                <a:cs typeface="Roboto Condensed"/>
                <a:sym typeface="Roboto Condensed"/>
              </a:rPr>
              <a:t>hievement</a:t>
            </a:r>
            <a:r>
              <a:rPr b="1" lang="en-US" sz="1900">
                <a:solidFill>
                  <a:srgbClr val="1F1F2E"/>
                </a:solidFill>
                <a:latin typeface="Roboto Condensed"/>
                <a:ea typeface="Roboto Condensed"/>
                <a:cs typeface="Roboto Condensed"/>
                <a:sym typeface="Roboto Condensed"/>
              </a:rPr>
              <a:t> </a:t>
            </a:r>
            <a:r>
              <a:rPr b="1" i="0" lang="en-US" sz="1900" u="none" cap="none" strike="noStrike">
                <a:solidFill>
                  <a:srgbClr val="1F1F2E"/>
                </a:solidFill>
                <a:latin typeface="Roboto Condensed"/>
                <a:ea typeface="Roboto Condensed"/>
                <a:cs typeface="Roboto Condensed"/>
                <a:sym typeface="Roboto Condensed"/>
              </a:rPr>
              <a:t>across all subject areas</a:t>
            </a:r>
            <a:endParaRPr b="1" i="0" sz="1900" u="none" cap="none" strike="noStrike">
              <a:solidFill>
                <a:srgbClr val="1F1F2E"/>
              </a:solidFill>
              <a:latin typeface="Roboto Condensed"/>
              <a:ea typeface="Roboto Condensed"/>
              <a:cs typeface="Roboto Condensed"/>
              <a:sym typeface="Roboto Condensed"/>
            </a:endParaRPr>
          </a:p>
          <a:p>
            <a:pPr indent="0" lvl="0" marL="914400" rtl="0" algn="l">
              <a:lnSpc>
                <a:spcPct val="100000"/>
              </a:lnSpc>
              <a:spcBef>
                <a:spcPts val="600"/>
              </a:spcBef>
              <a:spcAft>
                <a:spcPts val="0"/>
              </a:spcAft>
              <a:buSzPts val="2400"/>
              <a:buNone/>
            </a:pPr>
            <a:br>
              <a:rPr b="1" i="0" lang="en-US" sz="1900" u="none" cap="none" strike="noStrike">
                <a:solidFill>
                  <a:srgbClr val="1F1F2E"/>
                </a:solidFill>
                <a:latin typeface="Roboto Condensed"/>
                <a:ea typeface="Roboto Condensed"/>
                <a:cs typeface="Roboto Condensed"/>
                <a:sym typeface="Roboto Condensed"/>
              </a:rPr>
            </a:br>
            <a:endParaRPr sz="1200"/>
          </a:p>
          <a:p>
            <a:pPr indent="-349250" lvl="0" marL="457200" marR="0" rtl="0" algn="l">
              <a:lnSpc>
                <a:spcPct val="100000"/>
              </a:lnSpc>
              <a:spcBef>
                <a:spcPts val="600"/>
              </a:spcBef>
              <a:spcAft>
                <a:spcPts val="0"/>
              </a:spcAft>
              <a:buClr>
                <a:srgbClr val="1F1F2E"/>
              </a:buClr>
              <a:buSzPts val="1900"/>
              <a:buFont typeface="Roboto Condensed"/>
              <a:buAutoNum type="arabicPeriod"/>
            </a:pPr>
            <a:r>
              <a:rPr b="1" i="0" lang="en-US" sz="1900" u="none" cap="none" strike="noStrike">
                <a:solidFill>
                  <a:srgbClr val="1F1F2E"/>
                </a:solidFill>
                <a:latin typeface="Roboto Condensed"/>
                <a:ea typeface="Roboto Condensed"/>
                <a:cs typeface="Roboto Condensed"/>
                <a:sym typeface="Roboto Condensed"/>
              </a:rPr>
              <a:t>Proficiency in English </a:t>
            </a:r>
            <a:r>
              <a:rPr b="1" i="1" lang="en-US" sz="1900" u="none" cap="none" strike="noStrike">
                <a:solidFill>
                  <a:srgbClr val="1F1F2E"/>
                </a:solidFill>
                <a:latin typeface="Roboto Condensed"/>
                <a:ea typeface="Roboto Condensed"/>
                <a:cs typeface="Roboto Condensed"/>
                <a:sym typeface="Roboto Condensed"/>
              </a:rPr>
              <a:t>and</a:t>
            </a:r>
            <a:r>
              <a:rPr b="1" i="0" lang="en-US" sz="1900" u="none" cap="none" strike="noStrike">
                <a:solidFill>
                  <a:srgbClr val="1F1F2E"/>
                </a:solidFill>
                <a:latin typeface="Roboto Condensed"/>
                <a:ea typeface="Roboto Condensed"/>
                <a:cs typeface="Roboto Condensed"/>
                <a:sym typeface="Roboto Condensed"/>
              </a:rPr>
              <a:t> Target </a:t>
            </a:r>
            <a:r>
              <a:rPr b="1" lang="en-US" sz="1900">
                <a:solidFill>
                  <a:srgbClr val="1F1F2E"/>
                </a:solidFill>
                <a:latin typeface="Roboto Condensed"/>
                <a:ea typeface="Roboto Condensed"/>
                <a:cs typeface="Roboto Condensed"/>
                <a:sym typeface="Roboto Condensed"/>
              </a:rPr>
              <a:t>language</a:t>
            </a:r>
            <a:endParaRPr b="1" sz="1900">
              <a:solidFill>
                <a:srgbClr val="1F1F2E"/>
              </a:solidFill>
              <a:latin typeface="Roboto Condensed"/>
              <a:ea typeface="Roboto Condensed"/>
              <a:cs typeface="Roboto Condensed"/>
              <a:sym typeface="Roboto Condensed"/>
            </a:endParaRPr>
          </a:p>
          <a:p>
            <a:pPr indent="0" lvl="0" marL="914400" marR="0" rtl="0" algn="l">
              <a:lnSpc>
                <a:spcPct val="100000"/>
              </a:lnSpc>
              <a:spcBef>
                <a:spcPts val="600"/>
              </a:spcBef>
              <a:spcAft>
                <a:spcPts val="0"/>
              </a:spcAft>
              <a:buSzPts val="2400"/>
              <a:buNone/>
            </a:pPr>
            <a:br>
              <a:rPr b="1" lang="en-US" sz="1900">
                <a:solidFill>
                  <a:srgbClr val="1F1F2E"/>
                </a:solidFill>
                <a:latin typeface="Roboto Condensed"/>
                <a:ea typeface="Roboto Condensed"/>
                <a:cs typeface="Roboto Condensed"/>
                <a:sym typeface="Roboto Condensed"/>
              </a:rPr>
            </a:br>
            <a:endParaRPr b="1" sz="1300">
              <a:solidFill>
                <a:srgbClr val="1F1F2E"/>
              </a:solidFill>
              <a:latin typeface="Roboto Condensed"/>
              <a:ea typeface="Roboto Condensed"/>
              <a:cs typeface="Roboto Condensed"/>
              <a:sym typeface="Roboto Condensed"/>
            </a:endParaRPr>
          </a:p>
          <a:p>
            <a:pPr indent="-349250" lvl="0" marL="457200" rtl="0" algn="l">
              <a:lnSpc>
                <a:spcPct val="100000"/>
              </a:lnSpc>
              <a:spcBef>
                <a:spcPts val="1000"/>
              </a:spcBef>
              <a:spcAft>
                <a:spcPts val="0"/>
              </a:spcAft>
              <a:buClr>
                <a:srgbClr val="1F1F2E"/>
              </a:buClr>
              <a:buSzPts val="1900"/>
              <a:buFont typeface="Roboto Condensed"/>
              <a:buAutoNum type="arabicPeriod"/>
            </a:pPr>
            <a:r>
              <a:rPr b="1" lang="en-US" sz="1900">
                <a:solidFill>
                  <a:srgbClr val="1F1F2E"/>
                </a:solidFill>
                <a:latin typeface="Roboto Condensed"/>
                <a:ea typeface="Roboto Condensed"/>
                <a:cs typeface="Roboto Condensed"/>
                <a:sym typeface="Roboto Condensed"/>
              </a:rPr>
              <a:t>Prepare students for cross-linguistic and cross-cultural encounters; enhanced </a:t>
            </a:r>
            <a:r>
              <a:rPr b="1" lang="en-US" sz="1900">
                <a:solidFill>
                  <a:srgbClr val="1F1F2E"/>
                </a:solidFill>
                <a:latin typeface="Roboto Condensed"/>
                <a:ea typeface="Roboto Condensed"/>
                <a:cs typeface="Roboto Condensed"/>
                <a:sym typeface="Roboto Condensed"/>
              </a:rPr>
              <a:t>intercultural</a:t>
            </a:r>
            <a:r>
              <a:rPr b="1" lang="en-US" sz="1900">
                <a:solidFill>
                  <a:srgbClr val="1F1F2E"/>
                </a:solidFill>
                <a:latin typeface="Roboto Condensed"/>
                <a:ea typeface="Roboto Condensed"/>
                <a:cs typeface="Roboto Condensed"/>
                <a:sym typeface="Roboto Condensed"/>
              </a:rPr>
              <a:t> understanding</a:t>
            </a:r>
            <a:endParaRPr sz="2700"/>
          </a:p>
          <a:p>
            <a:pPr indent="-228600" lvl="0" marL="457200" rtl="0" algn="l">
              <a:lnSpc>
                <a:spcPct val="80000"/>
              </a:lnSpc>
              <a:spcBef>
                <a:spcPts val="600"/>
              </a:spcBef>
              <a:spcAft>
                <a:spcPts val="0"/>
              </a:spcAft>
              <a:buSzPts val="2400"/>
              <a:buNone/>
            </a:pPr>
            <a:r>
              <a:t/>
            </a:r>
            <a:endParaRPr sz="2300">
              <a:solidFill>
                <a:srgbClr val="333333"/>
              </a:solidFill>
              <a:latin typeface="Arial"/>
              <a:ea typeface="Arial"/>
              <a:cs typeface="Arial"/>
              <a:sym typeface="Arial"/>
            </a:endParaRPr>
          </a:p>
          <a:p>
            <a:pPr indent="-161543" lvl="0" marL="365760" marR="0" rtl="0" algn="l">
              <a:lnSpc>
                <a:spcPct val="100000"/>
              </a:lnSpc>
              <a:spcBef>
                <a:spcPts val="600"/>
              </a:spcBef>
              <a:spcAft>
                <a:spcPts val="0"/>
              </a:spcAft>
              <a:buClr>
                <a:schemeClr val="accent1"/>
              </a:buClr>
              <a:buSzPts val="1920"/>
              <a:buNone/>
            </a:pPr>
            <a:r>
              <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5"/>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90" name="Google Shape;190;p15"/>
          <p:cNvSpPr txBox="1"/>
          <p:nvPr/>
        </p:nvSpPr>
        <p:spPr>
          <a:xfrm>
            <a:off x="1024375" y="1391000"/>
            <a:ext cx="5822700" cy="107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pic>
        <p:nvPicPr>
          <p:cNvPr id="191" name="Google Shape;191;p15"/>
          <p:cNvPicPr preferRelativeResize="0"/>
          <p:nvPr/>
        </p:nvPicPr>
        <p:blipFill rotWithShape="1">
          <a:blip r:embed="rId3">
            <a:alphaModFix/>
          </a:blip>
          <a:srcRect b="0" l="0" r="0" t="0"/>
          <a:stretch/>
        </p:blipFill>
        <p:spPr>
          <a:xfrm>
            <a:off x="1721825" y="-392800"/>
            <a:ext cx="5274724" cy="5536299"/>
          </a:xfrm>
          <a:prstGeom prst="rect">
            <a:avLst/>
          </a:prstGeom>
          <a:noFill/>
          <a:ln>
            <a:noFill/>
          </a:ln>
        </p:spPr>
      </p:pic>
      <p:sp>
        <p:nvSpPr>
          <p:cNvPr id="192" name="Google Shape;192;p15"/>
          <p:cNvSpPr txBox="1"/>
          <p:nvPr/>
        </p:nvSpPr>
        <p:spPr>
          <a:xfrm>
            <a:off x="4458525" y="-178875"/>
            <a:ext cx="1128900" cy="1791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sp>
        <p:nvSpPr>
          <p:cNvPr id="193" name="Google Shape;193;p15"/>
          <p:cNvSpPr txBox="1"/>
          <p:nvPr/>
        </p:nvSpPr>
        <p:spPr>
          <a:xfrm>
            <a:off x="-1" y="191323"/>
            <a:ext cx="1721825"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Program Targets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6"/>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Program Model</a:t>
            </a:r>
            <a:endParaRPr/>
          </a:p>
        </p:txBody>
      </p:sp>
      <p:sp>
        <p:nvSpPr>
          <p:cNvPr id="199" name="Google Shape;199;p16"/>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Starts in Kindergarten or 1st Grade</a:t>
            </a:r>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Teaches the Utah Core Curriculum</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Uses a two-teacher model</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Content subjects are divided by languages in grades K-5</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36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a:p>
            <a:pPr indent="-381000" lvl="0" marL="457200" rtl="0" algn="l">
              <a:lnSpc>
                <a:spcPct val="100000"/>
              </a:lnSpc>
              <a:spcBef>
                <a:spcPts val="600"/>
              </a:spcBef>
              <a:spcAft>
                <a:spcPts val="0"/>
              </a:spcAft>
              <a:buSzPts val="2400"/>
              <a:buNone/>
            </a:pPr>
            <a:r>
              <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7"/>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Elementary Program Model </a:t>
            </a:r>
            <a:endParaRPr/>
          </a:p>
        </p:txBody>
      </p:sp>
      <p:pic>
        <p:nvPicPr>
          <p:cNvPr id="205" name="Google Shape;205;p17"/>
          <p:cNvPicPr preferRelativeResize="0"/>
          <p:nvPr/>
        </p:nvPicPr>
        <p:blipFill rotWithShape="1">
          <a:blip r:embed="rId3">
            <a:alphaModFix/>
          </a:blip>
          <a:srcRect b="0" l="0" r="0" t="0"/>
          <a:stretch/>
        </p:blipFill>
        <p:spPr>
          <a:xfrm>
            <a:off x="814275" y="1424613"/>
            <a:ext cx="4537144" cy="3505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8"/>
          <p:cNvSpPr txBox="1"/>
          <p:nvPr>
            <p:ph type="title"/>
          </p:nvPr>
        </p:nvSpPr>
        <p:spPr>
          <a:xfrm>
            <a:off x="814275" y="561150"/>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Elementary Program Model </a:t>
            </a:r>
            <a:endParaRPr/>
          </a:p>
        </p:txBody>
      </p:sp>
      <p:pic>
        <p:nvPicPr>
          <p:cNvPr id="211" name="Google Shape;211;p18"/>
          <p:cNvPicPr preferRelativeResize="0"/>
          <p:nvPr/>
        </p:nvPicPr>
        <p:blipFill rotWithShape="1">
          <a:blip r:embed="rId3">
            <a:alphaModFix/>
          </a:blip>
          <a:srcRect b="0" l="0" r="0" t="0"/>
          <a:stretch/>
        </p:blipFill>
        <p:spPr>
          <a:xfrm>
            <a:off x="814275" y="1399066"/>
            <a:ext cx="4827495" cy="36070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9"/>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Secondary Articulation</a:t>
            </a:r>
            <a:endParaRPr/>
          </a:p>
        </p:txBody>
      </p:sp>
      <p:pic>
        <p:nvPicPr>
          <p:cNvPr id="217" name="Google Shape;217;p19"/>
          <p:cNvPicPr preferRelativeResize="0"/>
          <p:nvPr/>
        </p:nvPicPr>
        <p:blipFill rotWithShape="1">
          <a:blip r:embed="rId3">
            <a:alphaModFix/>
          </a:blip>
          <a:srcRect b="0" l="0" r="0" t="0"/>
          <a:stretch/>
        </p:blipFill>
        <p:spPr>
          <a:xfrm>
            <a:off x="964031" y="1540214"/>
            <a:ext cx="5192888" cy="33591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Formative Progress Monitoring</a:t>
            </a:r>
            <a:endParaRPr/>
          </a:p>
        </p:txBody>
      </p:sp>
      <p:pic>
        <p:nvPicPr>
          <p:cNvPr id="223" name="Google Shape;223;p20"/>
          <p:cNvPicPr preferRelativeResize="0"/>
          <p:nvPr/>
        </p:nvPicPr>
        <p:blipFill rotWithShape="1">
          <a:blip r:embed="rId3">
            <a:alphaModFix/>
          </a:blip>
          <a:srcRect b="0" l="0" r="0" t="0"/>
          <a:stretch/>
        </p:blipFill>
        <p:spPr>
          <a:xfrm>
            <a:off x="814275" y="1327349"/>
            <a:ext cx="4989528" cy="3841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Summative Progress Monitoring</a:t>
            </a:r>
            <a:endParaRPr/>
          </a:p>
        </p:txBody>
      </p:sp>
      <p:pic>
        <p:nvPicPr>
          <p:cNvPr id="229" name="Google Shape;229;p21"/>
          <p:cNvPicPr preferRelativeResize="0"/>
          <p:nvPr/>
        </p:nvPicPr>
        <p:blipFill rotWithShape="1">
          <a:blip r:embed="rId3">
            <a:alphaModFix/>
          </a:blip>
          <a:srcRect b="0" l="0" r="0" t="0"/>
          <a:stretch/>
        </p:blipFill>
        <p:spPr>
          <a:xfrm>
            <a:off x="2837100" y="1387375"/>
            <a:ext cx="2956310" cy="36799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graphicFrame>
        <p:nvGraphicFramePr>
          <p:cNvPr id="234" name="Google Shape;234;p22"/>
          <p:cNvGraphicFramePr/>
          <p:nvPr/>
        </p:nvGraphicFramePr>
        <p:xfrm>
          <a:off x="828550" y="2355220"/>
          <a:ext cx="3000000" cy="3000000"/>
        </p:xfrm>
        <a:graphic>
          <a:graphicData uri="http://schemas.openxmlformats.org/drawingml/2006/table">
            <a:tbl>
              <a:tblPr>
                <a:noFill/>
                <a:tableStyleId>{8541571C-8131-426B-8848-79575810CF74}</a:tableStyleId>
              </a:tblPr>
              <a:tblGrid>
                <a:gridCol w="1049475"/>
                <a:gridCol w="4332700"/>
              </a:tblGrid>
              <a:tr h="2454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3rd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4th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Reading &amp; Writing </a:t>
                      </a:r>
                      <a:endParaRPr sz="1400" u="none" cap="none" strike="noStrike"/>
                    </a:p>
                  </a:txBody>
                  <a:tcPr marT="91425" marB="91425" marR="91425" marL="91425"/>
                </a:tc>
              </a:tr>
              <a:tr h="29442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5th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6th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Speaking, Reading, Writing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7th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715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8th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Reading &amp; Writing </a:t>
                      </a:r>
                      <a:endParaRPr sz="1400" u="none" cap="none" strike="noStrike"/>
                    </a:p>
                  </a:txBody>
                  <a:tcPr marT="91425" marB="91425" marR="91425" marL="91425"/>
                </a:tc>
              </a:tr>
              <a:tr h="3715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9th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Speaking, Reading &amp; Writing </a:t>
                      </a:r>
                      <a:endParaRPr sz="1400" u="none" cap="none" strike="noStrike"/>
                    </a:p>
                  </a:txBody>
                  <a:tcPr marT="91425" marB="91425" marR="91425" marL="91425"/>
                </a:tc>
              </a:tr>
            </a:tbl>
          </a:graphicData>
        </a:graphic>
      </p:graphicFrame>
      <p:pic>
        <p:nvPicPr>
          <p:cNvPr id="235" name="Google Shape;235;p22"/>
          <p:cNvPicPr preferRelativeResize="0"/>
          <p:nvPr/>
        </p:nvPicPr>
        <p:blipFill rotWithShape="1">
          <a:blip r:embed="rId3">
            <a:alphaModFix/>
          </a:blip>
          <a:srcRect b="0" l="0" r="0" t="0"/>
          <a:stretch/>
        </p:blipFill>
        <p:spPr>
          <a:xfrm>
            <a:off x="76200" y="1189625"/>
            <a:ext cx="5982125" cy="1134650"/>
          </a:xfrm>
          <a:prstGeom prst="rect">
            <a:avLst/>
          </a:prstGeom>
          <a:noFill/>
          <a:ln>
            <a:noFill/>
          </a:ln>
        </p:spPr>
      </p:pic>
      <p:sp>
        <p:nvSpPr>
          <p:cNvPr id="236" name="Google Shape;236;p22"/>
          <p:cNvSpPr txBox="1"/>
          <p:nvPr/>
        </p:nvSpPr>
        <p:spPr>
          <a:xfrm>
            <a:off x="394600" y="479200"/>
            <a:ext cx="7347900" cy="85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000"/>
              <a:buFont typeface="Roboto Condensed"/>
              <a:buNone/>
            </a:pPr>
            <a:r>
              <a:rPr b="1" i="0" lang="en-US" sz="2000" u="none" cap="none" strike="noStrike">
                <a:solidFill>
                  <a:schemeClr val="lt1"/>
                </a:solidFill>
                <a:latin typeface="Roboto Condensed"/>
                <a:ea typeface="Roboto Condensed"/>
                <a:cs typeface="Roboto Condensed"/>
                <a:sym typeface="Roboto Condensed"/>
              </a:rPr>
              <a:t>Summative  Progress Monitoring</a:t>
            </a:r>
            <a:endParaRPr b="1" i="0" sz="2000" u="none" cap="none" strike="noStrike">
              <a:solidFill>
                <a:schemeClr val="lt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Roboto Condensed"/>
              <a:ea typeface="Roboto Condensed"/>
              <a:cs typeface="Roboto Condensed"/>
              <a:sym typeface="Roboto Condense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AAPPL Results for 2019</a:t>
            </a:r>
            <a:endParaRPr/>
          </a:p>
        </p:txBody>
      </p:sp>
      <p:sp>
        <p:nvSpPr>
          <p:cNvPr id="242" name="Google Shape;242;p23"/>
          <p:cNvSpPr txBox="1"/>
          <p:nvPr/>
        </p:nvSpPr>
        <p:spPr>
          <a:xfrm>
            <a:off x="377275" y="1946100"/>
            <a:ext cx="2604000" cy="141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0000"/>
                </a:solidFill>
                <a:latin typeface="Roboto Condensed"/>
                <a:ea typeface="Roboto Condensed"/>
                <a:cs typeface="Roboto Condensed"/>
                <a:sym typeface="Roboto Condensed"/>
              </a:rPr>
              <a:t>5th-grade</a:t>
            </a:r>
            <a:r>
              <a:rPr b="0" i="0" lang="en-US" sz="3000" u="none" cap="none" strike="noStrike">
                <a:solidFill>
                  <a:srgbClr val="000000"/>
                </a:solidFill>
                <a:latin typeface="Roboto Condensed Light"/>
                <a:ea typeface="Roboto Condensed Light"/>
                <a:cs typeface="Roboto Condensed Light"/>
                <a:sym typeface="Roboto Condensed Light"/>
              </a:rPr>
              <a:t> results for listening &amp; speaking</a:t>
            </a:r>
            <a:endParaRPr b="0" i="0" sz="3000" u="none" cap="none" strike="noStrike">
              <a:solidFill>
                <a:srgbClr val="000000"/>
              </a:solidFill>
              <a:latin typeface="Roboto Condensed Light"/>
              <a:ea typeface="Roboto Condensed Light"/>
              <a:cs typeface="Roboto Condensed Light"/>
              <a:sym typeface="Roboto Condensed Light"/>
            </a:endParaRPr>
          </a:p>
        </p:txBody>
      </p:sp>
      <p:pic>
        <p:nvPicPr>
          <p:cNvPr id="243" name="Google Shape;243;p23"/>
          <p:cNvPicPr preferRelativeResize="0"/>
          <p:nvPr/>
        </p:nvPicPr>
        <p:blipFill rotWithShape="1">
          <a:blip r:embed="rId3">
            <a:alphaModFix/>
          </a:blip>
          <a:srcRect b="0" l="0" r="0" t="0"/>
          <a:stretch/>
        </p:blipFill>
        <p:spPr>
          <a:xfrm>
            <a:off x="2673150" y="1557800"/>
            <a:ext cx="4959299" cy="3035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24"/>
          <p:cNvPicPr preferRelativeResize="0"/>
          <p:nvPr/>
        </p:nvPicPr>
        <p:blipFill rotWithShape="1">
          <a:blip r:embed="rId3">
            <a:alphaModFix/>
          </a:blip>
          <a:srcRect b="0" l="4752" r="0" t="0"/>
          <a:stretch/>
        </p:blipFill>
        <p:spPr>
          <a:xfrm>
            <a:off x="4117474" y="2707300"/>
            <a:ext cx="950025" cy="1294550"/>
          </a:xfrm>
          <a:prstGeom prst="rect">
            <a:avLst/>
          </a:prstGeom>
          <a:noFill/>
          <a:ln cap="flat" cmpd="sng" w="28575">
            <a:solidFill>
              <a:srgbClr val="000000"/>
            </a:solidFill>
            <a:prstDash val="solid"/>
            <a:round/>
            <a:headEnd len="sm" w="sm" type="none"/>
            <a:tailEnd len="sm" w="sm" type="none"/>
          </a:ln>
        </p:spPr>
      </p:pic>
      <p:sp>
        <p:nvSpPr>
          <p:cNvPr id="249" name="Google Shape;249;p24"/>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Canyons DLI Schools </a:t>
            </a:r>
            <a:endParaRPr/>
          </a:p>
        </p:txBody>
      </p:sp>
      <p:sp>
        <p:nvSpPr>
          <p:cNvPr id="250" name="Google Shape;250;p24"/>
          <p:cNvSpPr txBox="1"/>
          <p:nvPr>
            <p:ph idx="1" type="body"/>
          </p:nvPr>
        </p:nvSpPr>
        <p:spPr>
          <a:xfrm>
            <a:off x="438575" y="1539000"/>
            <a:ext cx="3110700" cy="3536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FF0000"/>
                </a:solidFill>
                <a:latin typeface="Roboto Condensed"/>
                <a:ea typeface="Roboto Condensed"/>
                <a:cs typeface="Roboto Condensed"/>
                <a:sym typeface="Roboto Condensed"/>
              </a:rPr>
              <a:t>Chinese</a:t>
            </a:r>
            <a:endParaRPr b="1">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980000"/>
              </a:buClr>
              <a:buSzPts val="1800"/>
              <a:buFont typeface="Roboto Condensed Light"/>
              <a:buChar char="❖"/>
            </a:pPr>
            <a:r>
              <a:rPr lang="en-US">
                <a:solidFill>
                  <a:srgbClr val="FF0000"/>
                </a:solidFill>
              </a:rPr>
              <a:t>Draper Elementary</a:t>
            </a:r>
            <a:endParaRPr>
              <a:solidFill>
                <a:srgbClr val="FF0000"/>
              </a:solidFill>
            </a:endParaRPr>
          </a:p>
          <a:p>
            <a:pPr indent="-342900" lvl="1" marL="914400" marR="0" rtl="0" algn="l">
              <a:lnSpc>
                <a:spcPct val="100000"/>
              </a:lnSpc>
              <a:spcBef>
                <a:spcPts val="600"/>
              </a:spcBef>
              <a:spcAft>
                <a:spcPts val="0"/>
              </a:spcAft>
              <a:buClr>
                <a:srgbClr val="FF0000"/>
              </a:buClr>
              <a:buSzPts val="1800"/>
              <a:buChar char="➢"/>
            </a:pPr>
            <a:r>
              <a:rPr lang="en-US">
                <a:solidFill>
                  <a:srgbClr val="FF0000"/>
                </a:solidFill>
              </a:rPr>
              <a:t>Christy Waddell</a:t>
            </a:r>
            <a:endParaRPr>
              <a:solidFill>
                <a:srgbClr val="FF0000"/>
              </a:solidFill>
            </a:endParaRPr>
          </a:p>
          <a:p>
            <a:pPr indent="0" lvl="0" marL="0" marR="0" rtl="0" algn="l">
              <a:lnSpc>
                <a:spcPct val="100000"/>
              </a:lnSpc>
              <a:spcBef>
                <a:spcPts val="600"/>
              </a:spcBef>
              <a:spcAft>
                <a:spcPts val="0"/>
              </a:spcAft>
              <a:buSzPts val="1800"/>
              <a:buNone/>
            </a:pPr>
            <a:r>
              <a:t/>
            </a:r>
            <a:endParaRPr>
              <a:solidFill>
                <a:srgbClr val="FF0000"/>
              </a:solidFill>
            </a:endParaRPr>
          </a:p>
          <a:p>
            <a:pPr indent="-342900" lvl="0" marL="457200" rtl="0" algn="l">
              <a:lnSpc>
                <a:spcPct val="100000"/>
              </a:lnSpc>
              <a:spcBef>
                <a:spcPts val="1000"/>
              </a:spcBef>
              <a:spcAft>
                <a:spcPts val="0"/>
              </a:spcAft>
              <a:buClr>
                <a:srgbClr val="980000"/>
              </a:buClr>
              <a:buSzPts val="1800"/>
              <a:buChar char="❖"/>
            </a:pPr>
            <a:r>
              <a:rPr lang="en-US">
                <a:solidFill>
                  <a:srgbClr val="FF0000"/>
                </a:solidFill>
              </a:rPr>
              <a:t>Lone Peak Elementary</a:t>
            </a:r>
            <a:endParaRPr>
              <a:solidFill>
                <a:srgbClr val="FF0000"/>
              </a:solidFill>
            </a:endParaRPr>
          </a:p>
          <a:p>
            <a:pPr indent="-342900" lvl="1" marL="914400" rtl="0" algn="l">
              <a:lnSpc>
                <a:spcPct val="100000"/>
              </a:lnSpc>
              <a:spcBef>
                <a:spcPts val="1000"/>
              </a:spcBef>
              <a:spcAft>
                <a:spcPts val="0"/>
              </a:spcAft>
              <a:buClr>
                <a:srgbClr val="FF0000"/>
              </a:buClr>
              <a:buSzPts val="1800"/>
              <a:buChar char="➢"/>
            </a:pPr>
            <a:r>
              <a:rPr lang="en-US">
                <a:solidFill>
                  <a:srgbClr val="FF0000"/>
                </a:solidFill>
              </a:rPr>
              <a:t>Tracy Stacy</a:t>
            </a:r>
            <a:endParaRPr>
              <a:solidFill>
                <a:srgbClr val="FF0000"/>
              </a:solidFill>
            </a:endParaRPr>
          </a:p>
          <a:p>
            <a:pPr indent="0" lvl="0" marL="0" rtl="0" algn="l">
              <a:lnSpc>
                <a:spcPct val="100000"/>
              </a:lnSpc>
              <a:spcBef>
                <a:spcPts val="1000"/>
              </a:spcBef>
              <a:spcAft>
                <a:spcPts val="0"/>
              </a:spcAft>
              <a:buSzPts val="1800"/>
              <a:buNone/>
            </a:pPr>
            <a:r>
              <a:t/>
            </a:r>
            <a:endParaRPr/>
          </a:p>
          <a:p>
            <a:pPr indent="-342900" lvl="0" marL="457200" marR="0" rtl="0" algn="l">
              <a:lnSpc>
                <a:spcPct val="100000"/>
              </a:lnSpc>
              <a:spcBef>
                <a:spcPts val="600"/>
              </a:spcBef>
              <a:spcAft>
                <a:spcPts val="0"/>
              </a:spcAft>
              <a:buClr>
                <a:srgbClr val="980000"/>
              </a:buClr>
              <a:buSzPts val="1800"/>
              <a:buFont typeface="Roboto Condensed Light"/>
              <a:buChar char="❖"/>
            </a:pPr>
            <a:r>
              <a:rPr lang="en-US">
                <a:solidFill>
                  <a:srgbClr val="FF0000"/>
                </a:solidFill>
              </a:rPr>
              <a:t>Ridgecrest Elementary</a:t>
            </a:r>
            <a:endParaRPr>
              <a:solidFill>
                <a:srgbClr val="FF0000"/>
              </a:solidFill>
            </a:endParaRPr>
          </a:p>
          <a:p>
            <a:pPr indent="-327025" lvl="1" marL="914400" rtl="0" algn="l">
              <a:lnSpc>
                <a:spcPct val="140000"/>
              </a:lnSpc>
              <a:spcBef>
                <a:spcPts val="0"/>
              </a:spcBef>
              <a:spcAft>
                <a:spcPts val="0"/>
              </a:spcAft>
              <a:buClr>
                <a:srgbClr val="FF0000"/>
              </a:buClr>
              <a:buSzPts val="1550"/>
              <a:buFont typeface="Roboto"/>
              <a:buChar char="➢"/>
            </a:pPr>
            <a:r>
              <a:rPr lang="en-US" sz="1550">
                <a:solidFill>
                  <a:srgbClr val="FF0000"/>
                </a:solidFill>
                <a:highlight>
                  <a:srgbClr val="FFFFFF"/>
                </a:highlight>
                <a:latin typeface="Roboto"/>
                <a:ea typeface="Roboto"/>
                <a:cs typeface="Roboto"/>
                <a:sym typeface="Roboto"/>
              </a:rPr>
              <a:t>Julia Winfree</a:t>
            </a:r>
            <a:endParaRPr sz="1550">
              <a:solidFill>
                <a:srgbClr val="FF0000"/>
              </a:solidFill>
              <a:highlight>
                <a:srgbClr val="FFFFFF"/>
              </a:highlight>
              <a:latin typeface="Roboto"/>
              <a:ea typeface="Roboto"/>
              <a:cs typeface="Roboto"/>
              <a:sym typeface="Roboto"/>
            </a:endParaRPr>
          </a:p>
          <a:p>
            <a:pPr indent="0" lvl="0" marL="457200" marR="0" rtl="0" algn="l">
              <a:lnSpc>
                <a:spcPct val="100000"/>
              </a:lnSpc>
              <a:spcBef>
                <a:spcPts val="600"/>
              </a:spcBef>
              <a:spcAft>
                <a:spcPts val="0"/>
              </a:spcAft>
              <a:buSzPts val="1800"/>
              <a:buNone/>
            </a:pPr>
            <a:r>
              <a:t/>
            </a:r>
            <a:endParaRPr>
              <a:solidFill>
                <a:srgbClr val="FF0000"/>
              </a:solidFill>
            </a:endParaRPr>
          </a:p>
          <a:p>
            <a:pPr indent="0" lvl="0" marL="228600" marR="0" rtl="0" algn="l">
              <a:lnSpc>
                <a:spcPct val="100000"/>
              </a:lnSpc>
              <a:spcBef>
                <a:spcPts val="600"/>
              </a:spcBef>
              <a:spcAft>
                <a:spcPts val="0"/>
              </a:spcAft>
              <a:buClr>
                <a:srgbClr val="C7D3E6"/>
              </a:buClr>
              <a:buSzPts val="1800"/>
              <a:buFont typeface="Roboto Condensed Light"/>
              <a:buNone/>
            </a:pPr>
            <a:r>
              <a:t/>
            </a:r>
            <a:endParaRPr/>
          </a:p>
        </p:txBody>
      </p:sp>
      <p:sp>
        <p:nvSpPr>
          <p:cNvPr id="251" name="Google Shape;251;p24"/>
          <p:cNvSpPr txBox="1"/>
          <p:nvPr>
            <p:ph idx="2" type="body"/>
          </p:nvPr>
        </p:nvSpPr>
        <p:spPr>
          <a:xfrm>
            <a:off x="4997300" y="1499400"/>
            <a:ext cx="3639600" cy="3052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lang="en-US" sz="2000">
                <a:solidFill>
                  <a:srgbClr val="000071"/>
                </a:solidFill>
              </a:rPr>
              <a:t>  </a:t>
            </a:r>
            <a:r>
              <a:rPr b="1" lang="en-US" sz="2000">
                <a:solidFill>
                  <a:srgbClr val="1155CC"/>
                </a:solidFill>
                <a:latin typeface="Roboto Condensed"/>
                <a:ea typeface="Roboto Condensed"/>
                <a:cs typeface="Roboto Condensed"/>
                <a:sym typeface="Roboto Condensed"/>
              </a:rPr>
              <a:t>French</a:t>
            </a:r>
            <a:endParaRPr b="1">
              <a:solidFill>
                <a:srgbClr val="1155CC"/>
              </a:solidFill>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1155CC"/>
              </a:buClr>
              <a:buSzPts val="1800"/>
              <a:buFont typeface="Roboto Condensed Light"/>
              <a:buChar char="❖"/>
            </a:pPr>
            <a:r>
              <a:rPr lang="en-US">
                <a:solidFill>
                  <a:srgbClr val="1155CC"/>
                </a:solidFill>
              </a:rPr>
              <a:t>Butler Elementary</a:t>
            </a:r>
            <a:endParaRPr>
              <a:solidFill>
                <a:srgbClr val="1155CC"/>
              </a:solidFill>
            </a:endParaRPr>
          </a:p>
          <a:p>
            <a:pPr indent="-342900" lvl="1" marL="914400" marR="0" rtl="0" algn="l">
              <a:lnSpc>
                <a:spcPct val="100000"/>
              </a:lnSpc>
              <a:spcBef>
                <a:spcPts val="600"/>
              </a:spcBef>
              <a:spcAft>
                <a:spcPts val="0"/>
              </a:spcAft>
              <a:buClr>
                <a:srgbClr val="1155CC"/>
              </a:buClr>
              <a:buSzPts val="1800"/>
              <a:buChar char="➢"/>
            </a:pPr>
            <a:r>
              <a:rPr lang="en-US">
                <a:solidFill>
                  <a:srgbClr val="1155CC"/>
                </a:solidFill>
              </a:rPr>
              <a:t>Jeff Nalwalker</a:t>
            </a:r>
            <a:endParaRPr>
              <a:solidFill>
                <a:srgbClr val="1155CC"/>
              </a:solidFill>
            </a:endParaRPr>
          </a:p>
          <a:p>
            <a:pPr indent="0" lvl="0" marL="0" marR="0" rtl="0" algn="l">
              <a:lnSpc>
                <a:spcPct val="100000"/>
              </a:lnSpc>
              <a:spcBef>
                <a:spcPts val="600"/>
              </a:spcBef>
              <a:spcAft>
                <a:spcPts val="0"/>
              </a:spcAft>
              <a:buSzPts val="1800"/>
              <a:buNone/>
            </a:pPr>
            <a:r>
              <a:t/>
            </a:r>
            <a:endParaRPr>
              <a:solidFill>
                <a:srgbClr val="000071"/>
              </a:solidFill>
            </a:endParaRPr>
          </a:p>
          <a:p>
            <a:pPr indent="0" lvl="0" marL="914400" rtl="0" algn="l">
              <a:lnSpc>
                <a:spcPct val="100000"/>
              </a:lnSpc>
              <a:spcBef>
                <a:spcPts val="1000"/>
              </a:spcBef>
              <a:spcAft>
                <a:spcPts val="0"/>
              </a:spcAft>
              <a:buSzPts val="1800"/>
              <a:buNone/>
            </a:pPr>
            <a:r>
              <a:t/>
            </a:r>
            <a:endParaRPr>
              <a:solidFill>
                <a:srgbClr val="000071"/>
              </a:solidFill>
            </a:endParaRPr>
          </a:p>
          <a:p>
            <a:pPr indent="-342900" lvl="0" marL="457200" marR="0" rtl="0" algn="l">
              <a:lnSpc>
                <a:spcPct val="100000"/>
              </a:lnSpc>
              <a:spcBef>
                <a:spcPts val="600"/>
              </a:spcBef>
              <a:spcAft>
                <a:spcPts val="0"/>
              </a:spcAft>
              <a:buClr>
                <a:srgbClr val="1155CC"/>
              </a:buClr>
              <a:buSzPts val="1800"/>
              <a:buFont typeface="Roboto Condensed Light"/>
              <a:buChar char="❖"/>
            </a:pPr>
            <a:r>
              <a:rPr lang="en-US">
                <a:solidFill>
                  <a:srgbClr val="1155CC"/>
                </a:solidFill>
              </a:rPr>
              <a:t>Oak Hollow Elementary</a:t>
            </a:r>
            <a:endParaRPr>
              <a:solidFill>
                <a:srgbClr val="1155CC"/>
              </a:solidFill>
            </a:endParaRPr>
          </a:p>
          <a:p>
            <a:pPr indent="-342900" lvl="1" marL="914400" marR="0" rtl="0" algn="l">
              <a:lnSpc>
                <a:spcPct val="100000"/>
              </a:lnSpc>
              <a:spcBef>
                <a:spcPts val="600"/>
              </a:spcBef>
              <a:spcAft>
                <a:spcPts val="0"/>
              </a:spcAft>
              <a:buClr>
                <a:srgbClr val="1155CC"/>
              </a:buClr>
              <a:buSzPts val="1800"/>
              <a:buChar char="➢"/>
            </a:pPr>
            <a:r>
              <a:rPr lang="en-US">
                <a:solidFill>
                  <a:srgbClr val="1155CC"/>
                </a:solidFill>
              </a:rPr>
              <a:t>Julie Mootz</a:t>
            </a:r>
            <a:endParaRPr>
              <a:solidFill>
                <a:srgbClr val="1155CC"/>
              </a:solidFill>
            </a:endParaRPr>
          </a:p>
          <a:p>
            <a:pPr indent="0" lvl="0" marL="914400" rtl="0" algn="l">
              <a:lnSpc>
                <a:spcPct val="100000"/>
              </a:lnSpc>
              <a:spcBef>
                <a:spcPts val="1000"/>
              </a:spcBef>
              <a:spcAft>
                <a:spcPts val="0"/>
              </a:spcAft>
              <a:buSzPts val="1800"/>
              <a:buNone/>
            </a:pPr>
            <a:r>
              <a:t/>
            </a:r>
            <a:endParaRPr/>
          </a:p>
        </p:txBody>
      </p:sp>
      <p:pic>
        <p:nvPicPr>
          <p:cNvPr id="252" name="Google Shape;252;p24"/>
          <p:cNvPicPr preferRelativeResize="0"/>
          <p:nvPr/>
        </p:nvPicPr>
        <p:blipFill rotWithShape="1">
          <a:blip r:embed="rId4">
            <a:alphaModFix/>
          </a:blip>
          <a:srcRect b="0" l="0" r="0" t="0"/>
          <a:stretch/>
        </p:blipFill>
        <p:spPr>
          <a:xfrm>
            <a:off x="7425050" y="1499400"/>
            <a:ext cx="1057225" cy="1294550"/>
          </a:xfrm>
          <a:prstGeom prst="rect">
            <a:avLst/>
          </a:prstGeom>
          <a:noFill/>
          <a:ln cap="flat" cmpd="sng" w="28575">
            <a:solidFill>
              <a:srgbClr val="000000"/>
            </a:solidFill>
            <a:prstDash val="solid"/>
            <a:round/>
            <a:headEnd len="sm" w="sm" type="none"/>
            <a:tailEnd len="sm" w="sm" type="none"/>
          </a:ln>
        </p:spPr>
      </p:pic>
      <p:pic>
        <p:nvPicPr>
          <p:cNvPr id="253" name="Google Shape;253;p24"/>
          <p:cNvPicPr preferRelativeResize="0"/>
          <p:nvPr/>
        </p:nvPicPr>
        <p:blipFill rotWithShape="1">
          <a:blip r:embed="rId5">
            <a:alphaModFix/>
          </a:blip>
          <a:srcRect b="7432" l="0" r="0" t="0"/>
          <a:stretch/>
        </p:blipFill>
        <p:spPr>
          <a:xfrm>
            <a:off x="7764225" y="3158875"/>
            <a:ext cx="950025" cy="1198275"/>
          </a:xfrm>
          <a:prstGeom prst="rect">
            <a:avLst/>
          </a:prstGeom>
          <a:noFill/>
          <a:ln cap="flat" cmpd="sng" w="28575">
            <a:solidFill>
              <a:srgbClr val="000000"/>
            </a:solidFill>
            <a:prstDash val="solid"/>
            <a:round/>
            <a:headEnd len="sm" w="sm" type="none"/>
            <a:tailEnd len="sm" w="sm" type="none"/>
          </a:ln>
        </p:spPr>
      </p:pic>
      <p:pic>
        <p:nvPicPr>
          <p:cNvPr id="254" name="Google Shape;254;p24"/>
          <p:cNvPicPr preferRelativeResize="0"/>
          <p:nvPr/>
        </p:nvPicPr>
        <p:blipFill rotWithShape="1">
          <a:blip r:embed="rId6">
            <a:alphaModFix/>
          </a:blip>
          <a:srcRect b="0" l="0" r="0" t="0"/>
          <a:stretch/>
        </p:blipFill>
        <p:spPr>
          <a:xfrm>
            <a:off x="3125676" y="1637575"/>
            <a:ext cx="950025" cy="1273687"/>
          </a:xfrm>
          <a:prstGeom prst="rect">
            <a:avLst/>
          </a:prstGeom>
          <a:noFill/>
          <a:ln cap="flat" cmpd="sng" w="28575">
            <a:solidFill>
              <a:srgbClr val="000000"/>
            </a:solidFill>
            <a:prstDash val="solid"/>
            <a:round/>
            <a:headEnd len="sm" w="sm" type="none"/>
            <a:tailEnd len="sm" w="sm" type="none"/>
          </a:ln>
        </p:spPr>
      </p:pic>
      <p:pic>
        <p:nvPicPr>
          <p:cNvPr id="255" name="Google Shape;255;p24"/>
          <p:cNvPicPr preferRelativeResize="0"/>
          <p:nvPr/>
        </p:nvPicPr>
        <p:blipFill rotWithShape="1">
          <a:blip r:embed="rId7">
            <a:alphaModFix/>
          </a:blip>
          <a:srcRect b="0" l="0" r="4214" t="0"/>
          <a:stretch/>
        </p:blipFill>
        <p:spPr>
          <a:xfrm>
            <a:off x="3125675" y="3781075"/>
            <a:ext cx="950025" cy="129455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5"/>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Canyons DLI Schools </a:t>
            </a:r>
            <a:endParaRPr/>
          </a:p>
        </p:txBody>
      </p:sp>
      <p:sp>
        <p:nvSpPr>
          <p:cNvPr id="261" name="Google Shape;261;p25"/>
          <p:cNvSpPr txBox="1"/>
          <p:nvPr>
            <p:ph idx="3" type="body"/>
          </p:nvPr>
        </p:nvSpPr>
        <p:spPr>
          <a:xfrm>
            <a:off x="140875" y="1468775"/>
            <a:ext cx="3833400" cy="345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7E0000"/>
                </a:solidFill>
                <a:latin typeface="Roboto Condensed"/>
                <a:ea typeface="Roboto Condensed"/>
                <a:cs typeface="Roboto Condensed"/>
                <a:sym typeface="Roboto Condensed"/>
              </a:rPr>
              <a:t>Spanish</a:t>
            </a:r>
            <a:endParaRPr b="1">
              <a:solidFill>
                <a:srgbClr val="7E0000"/>
              </a:solidFill>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980000"/>
              </a:buClr>
              <a:buSzPts val="1800"/>
              <a:buChar char="❖"/>
            </a:pPr>
            <a:r>
              <a:rPr lang="en-US">
                <a:solidFill>
                  <a:srgbClr val="7E0000"/>
                </a:solidFill>
              </a:rPr>
              <a:t>Alta View Elementary</a:t>
            </a:r>
            <a:endParaRPr>
              <a:solidFill>
                <a:srgbClr val="7E0000"/>
              </a:solidFill>
            </a:endParaRPr>
          </a:p>
          <a:p>
            <a:pPr indent="-342900" lvl="1" marL="914400" marR="0" rtl="0" algn="l">
              <a:lnSpc>
                <a:spcPct val="100000"/>
              </a:lnSpc>
              <a:spcBef>
                <a:spcPts val="0"/>
              </a:spcBef>
              <a:spcAft>
                <a:spcPts val="0"/>
              </a:spcAft>
              <a:buClr>
                <a:srgbClr val="7E0000"/>
              </a:buClr>
              <a:buSzPts val="1800"/>
              <a:buChar char="➢"/>
            </a:pPr>
            <a:r>
              <a:rPr lang="en-US">
                <a:solidFill>
                  <a:srgbClr val="7E0000"/>
                </a:solidFill>
              </a:rPr>
              <a:t>Scott Jameson</a:t>
            </a:r>
            <a:endParaRPr>
              <a:solidFill>
                <a:srgbClr val="7E0000"/>
              </a:solidFill>
            </a:endParaRPr>
          </a:p>
          <a:p>
            <a:pPr indent="0" lvl="0" marL="0" marR="0" rtl="0" algn="l">
              <a:lnSpc>
                <a:spcPct val="100000"/>
              </a:lnSpc>
              <a:spcBef>
                <a:spcPts val="600"/>
              </a:spcBef>
              <a:spcAft>
                <a:spcPts val="0"/>
              </a:spcAft>
              <a:buSzPts val="1800"/>
              <a:buNone/>
            </a:pPr>
            <a:r>
              <a:t/>
            </a:r>
            <a:endParaRPr>
              <a:solidFill>
                <a:srgbClr val="7E0000"/>
              </a:solidFill>
            </a:endParaRPr>
          </a:p>
          <a:p>
            <a:pPr indent="-342900" lvl="0" marL="457200" marR="0" rtl="0" algn="l">
              <a:lnSpc>
                <a:spcPct val="100000"/>
              </a:lnSpc>
              <a:spcBef>
                <a:spcPts val="600"/>
              </a:spcBef>
              <a:spcAft>
                <a:spcPts val="0"/>
              </a:spcAft>
              <a:buClr>
                <a:srgbClr val="980000"/>
              </a:buClr>
              <a:buSzPts val="1800"/>
              <a:buChar char="❖"/>
            </a:pPr>
            <a:r>
              <a:rPr lang="en-US">
                <a:solidFill>
                  <a:srgbClr val="7E0000"/>
                </a:solidFill>
              </a:rPr>
              <a:t>Altara Elementary</a:t>
            </a:r>
            <a:endParaRPr>
              <a:solidFill>
                <a:srgbClr val="7E0000"/>
              </a:solidFill>
            </a:endParaRPr>
          </a:p>
          <a:p>
            <a:pPr indent="-342900" lvl="1" marL="914400" marR="0" rtl="0" algn="l">
              <a:lnSpc>
                <a:spcPct val="100000"/>
              </a:lnSpc>
              <a:spcBef>
                <a:spcPts val="600"/>
              </a:spcBef>
              <a:spcAft>
                <a:spcPts val="0"/>
              </a:spcAft>
              <a:buClr>
                <a:srgbClr val="7E0000"/>
              </a:buClr>
              <a:buSzPts val="1800"/>
              <a:buChar char="➢"/>
            </a:pPr>
            <a:r>
              <a:rPr lang="en-US">
                <a:solidFill>
                  <a:srgbClr val="7E0000"/>
                </a:solidFill>
              </a:rPr>
              <a:t>Nicole Svee Magann</a:t>
            </a:r>
            <a:endParaRPr>
              <a:solidFill>
                <a:srgbClr val="7E0000"/>
              </a:solidFill>
            </a:endParaRPr>
          </a:p>
          <a:p>
            <a:pPr indent="0" lvl="0" marL="0" marR="0" rtl="0" algn="l">
              <a:lnSpc>
                <a:spcPct val="100000"/>
              </a:lnSpc>
              <a:spcBef>
                <a:spcPts val="600"/>
              </a:spcBef>
              <a:spcAft>
                <a:spcPts val="0"/>
              </a:spcAft>
              <a:buSzPts val="1800"/>
              <a:buNone/>
            </a:pPr>
            <a:r>
              <a:t/>
            </a:r>
            <a:endParaRPr>
              <a:solidFill>
                <a:srgbClr val="7E0000"/>
              </a:solidFill>
            </a:endParaRPr>
          </a:p>
          <a:p>
            <a:pPr indent="-342900" lvl="0" marL="457200" rtl="0" algn="l">
              <a:lnSpc>
                <a:spcPct val="100000"/>
              </a:lnSpc>
              <a:spcBef>
                <a:spcPts val="1000"/>
              </a:spcBef>
              <a:spcAft>
                <a:spcPts val="0"/>
              </a:spcAft>
              <a:buClr>
                <a:srgbClr val="980000"/>
              </a:buClr>
              <a:buSzPts val="1800"/>
              <a:buChar char="❖"/>
            </a:pPr>
            <a:r>
              <a:rPr lang="en-US">
                <a:solidFill>
                  <a:srgbClr val="7E0000"/>
                </a:solidFill>
              </a:rPr>
              <a:t>Midvale Elementary</a:t>
            </a:r>
            <a:endParaRPr>
              <a:solidFill>
                <a:srgbClr val="7E0000"/>
              </a:solidFill>
            </a:endParaRPr>
          </a:p>
          <a:p>
            <a:pPr indent="-342900" lvl="1" marL="914400" rtl="0" algn="l">
              <a:lnSpc>
                <a:spcPct val="100000"/>
              </a:lnSpc>
              <a:spcBef>
                <a:spcPts val="1000"/>
              </a:spcBef>
              <a:spcAft>
                <a:spcPts val="0"/>
              </a:spcAft>
              <a:buClr>
                <a:srgbClr val="980000"/>
              </a:buClr>
              <a:buSzPts val="1800"/>
              <a:buChar char="➢"/>
            </a:pPr>
            <a:r>
              <a:rPr lang="en-US" sz="1550">
                <a:solidFill>
                  <a:srgbClr val="980000"/>
                </a:solidFill>
                <a:highlight>
                  <a:srgbClr val="FFFFFF"/>
                </a:highlight>
                <a:latin typeface="Roboto"/>
                <a:ea typeface="Roboto"/>
                <a:cs typeface="Roboto"/>
                <a:sym typeface="Roboto"/>
              </a:rPr>
              <a:t>Lori Reynolds</a:t>
            </a:r>
            <a:endParaRPr sz="1550">
              <a:solidFill>
                <a:srgbClr val="980000"/>
              </a:solidFill>
              <a:highlight>
                <a:srgbClr val="FFFFFF"/>
              </a:highlight>
              <a:latin typeface="Roboto"/>
              <a:ea typeface="Roboto"/>
              <a:cs typeface="Roboto"/>
              <a:sym typeface="Roboto"/>
            </a:endParaRPr>
          </a:p>
          <a:p>
            <a:pPr indent="0" lvl="0" marL="457200" rtl="0" algn="l">
              <a:lnSpc>
                <a:spcPct val="100000"/>
              </a:lnSpc>
              <a:spcBef>
                <a:spcPts val="1000"/>
              </a:spcBef>
              <a:spcAft>
                <a:spcPts val="0"/>
              </a:spcAft>
              <a:buSzPts val="1800"/>
              <a:buNone/>
            </a:pPr>
            <a:r>
              <a:t/>
            </a:r>
            <a:endParaRPr>
              <a:solidFill>
                <a:srgbClr val="7E0000"/>
              </a:solidFill>
            </a:endParaRPr>
          </a:p>
          <a:p>
            <a:pPr indent="0" lvl="0" marL="457200" rtl="0" algn="l">
              <a:lnSpc>
                <a:spcPct val="100000"/>
              </a:lnSpc>
              <a:spcBef>
                <a:spcPts val="1000"/>
              </a:spcBef>
              <a:spcAft>
                <a:spcPts val="0"/>
              </a:spcAft>
              <a:buSzPts val="1800"/>
              <a:buNone/>
            </a:pPr>
            <a:r>
              <a:t/>
            </a:r>
            <a:endParaRPr/>
          </a:p>
        </p:txBody>
      </p:sp>
      <p:sp>
        <p:nvSpPr>
          <p:cNvPr id="262" name="Google Shape;262;p25"/>
          <p:cNvSpPr txBox="1"/>
          <p:nvPr>
            <p:ph idx="3" type="body"/>
          </p:nvPr>
        </p:nvSpPr>
        <p:spPr>
          <a:xfrm>
            <a:off x="4774600" y="1468775"/>
            <a:ext cx="4146000" cy="34524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7E0000"/>
                </a:solidFill>
                <a:latin typeface="Roboto Condensed"/>
                <a:ea typeface="Roboto Condensed"/>
                <a:cs typeface="Roboto Condensed"/>
                <a:sym typeface="Roboto Condensed"/>
              </a:rPr>
              <a:t>Spanish</a:t>
            </a:r>
            <a:endParaRPr b="1">
              <a:solidFill>
                <a:srgbClr val="7E0000"/>
              </a:solidFill>
              <a:latin typeface="Roboto Condensed"/>
              <a:ea typeface="Roboto Condensed"/>
              <a:cs typeface="Roboto Condensed"/>
              <a:sym typeface="Roboto Condensed"/>
            </a:endParaRPr>
          </a:p>
          <a:p>
            <a:pPr indent="-342900" lvl="0" marL="457200" rtl="0" algn="l">
              <a:lnSpc>
                <a:spcPct val="100000"/>
              </a:lnSpc>
              <a:spcBef>
                <a:spcPts val="1000"/>
              </a:spcBef>
              <a:spcAft>
                <a:spcPts val="0"/>
              </a:spcAft>
              <a:buClr>
                <a:srgbClr val="7E0000"/>
              </a:buClr>
              <a:buSzPts val="1800"/>
              <a:buChar char="❖"/>
            </a:pPr>
            <a:r>
              <a:rPr lang="en-US">
                <a:solidFill>
                  <a:srgbClr val="7E0000"/>
                </a:solidFill>
              </a:rPr>
              <a:t>Midvalley Elementary</a:t>
            </a:r>
            <a:endParaRPr>
              <a:solidFill>
                <a:srgbClr val="7E0000"/>
              </a:solidFill>
            </a:endParaRPr>
          </a:p>
          <a:p>
            <a:pPr indent="-342900" lvl="1" marL="914400" rtl="0" algn="l">
              <a:lnSpc>
                <a:spcPct val="100000"/>
              </a:lnSpc>
              <a:spcBef>
                <a:spcPts val="1000"/>
              </a:spcBef>
              <a:spcAft>
                <a:spcPts val="0"/>
              </a:spcAft>
              <a:buClr>
                <a:srgbClr val="7E0000"/>
              </a:buClr>
              <a:buSzPts val="1800"/>
              <a:buChar char="➢"/>
            </a:pPr>
            <a:r>
              <a:rPr lang="en-US">
                <a:solidFill>
                  <a:srgbClr val="7E0000"/>
                </a:solidFill>
              </a:rPr>
              <a:t>Tamra Baker </a:t>
            </a:r>
            <a:endParaRPr>
              <a:solidFill>
                <a:srgbClr val="7E0000"/>
              </a:solidFill>
            </a:endParaRPr>
          </a:p>
          <a:p>
            <a:pPr indent="0" lvl="0" marL="0" rtl="0" algn="l">
              <a:lnSpc>
                <a:spcPct val="100000"/>
              </a:lnSpc>
              <a:spcBef>
                <a:spcPts val="1000"/>
              </a:spcBef>
              <a:spcAft>
                <a:spcPts val="0"/>
              </a:spcAft>
              <a:buSzPts val="1800"/>
              <a:buNone/>
            </a:pPr>
            <a:r>
              <a:t/>
            </a:r>
            <a:endParaRPr>
              <a:solidFill>
                <a:srgbClr val="7E0000"/>
              </a:solidFill>
            </a:endParaRPr>
          </a:p>
          <a:p>
            <a:pPr indent="-342900" lvl="0" marL="457200" rtl="0" algn="l">
              <a:lnSpc>
                <a:spcPct val="100000"/>
              </a:lnSpc>
              <a:spcBef>
                <a:spcPts val="1000"/>
              </a:spcBef>
              <a:spcAft>
                <a:spcPts val="0"/>
              </a:spcAft>
              <a:buClr>
                <a:srgbClr val="7E0000"/>
              </a:buClr>
              <a:buSzPts val="1800"/>
              <a:buChar char="❖"/>
            </a:pPr>
            <a:r>
              <a:rPr lang="en-US">
                <a:solidFill>
                  <a:srgbClr val="7E0000"/>
                </a:solidFill>
              </a:rPr>
              <a:t>Silver Mesa Elementary</a:t>
            </a:r>
            <a:endParaRPr/>
          </a:p>
          <a:p>
            <a:pPr indent="-342900" lvl="1" marL="914400" rtl="0" algn="l">
              <a:lnSpc>
                <a:spcPct val="100000"/>
              </a:lnSpc>
              <a:spcBef>
                <a:spcPts val="1000"/>
              </a:spcBef>
              <a:spcAft>
                <a:spcPts val="0"/>
              </a:spcAft>
              <a:buClr>
                <a:srgbClr val="980000"/>
              </a:buClr>
              <a:buSzPts val="1800"/>
              <a:buChar char="➢"/>
            </a:pPr>
            <a:r>
              <a:rPr lang="en-US">
                <a:solidFill>
                  <a:srgbClr val="980000"/>
                </a:solidFill>
              </a:rPr>
              <a:t>Julie Fielding</a:t>
            </a:r>
            <a:endParaRPr>
              <a:solidFill>
                <a:srgbClr val="980000"/>
              </a:solidFill>
            </a:endParaRPr>
          </a:p>
        </p:txBody>
      </p:sp>
      <p:pic>
        <p:nvPicPr>
          <p:cNvPr id="263" name="Google Shape;263;p25"/>
          <p:cNvPicPr preferRelativeResize="0"/>
          <p:nvPr/>
        </p:nvPicPr>
        <p:blipFill rotWithShape="1">
          <a:blip r:embed="rId3">
            <a:alphaModFix/>
          </a:blip>
          <a:srcRect b="3171" l="5698" r="8463" t="6469"/>
          <a:stretch/>
        </p:blipFill>
        <p:spPr>
          <a:xfrm>
            <a:off x="2683575" y="1604200"/>
            <a:ext cx="910912" cy="1176600"/>
          </a:xfrm>
          <a:prstGeom prst="rect">
            <a:avLst/>
          </a:prstGeom>
          <a:noFill/>
          <a:ln cap="flat" cmpd="sng" w="38100">
            <a:solidFill>
              <a:srgbClr val="000000"/>
            </a:solidFill>
            <a:prstDash val="solid"/>
            <a:round/>
            <a:headEnd len="sm" w="sm" type="none"/>
            <a:tailEnd len="sm" w="sm" type="none"/>
          </a:ln>
          <a:effectLst>
            <a:outerShdw blurRad="57150" rotWithShape="0" algn="bl" dir="5400000" dist="19050">
              <a:srgbClr val="000000">
                <a:alpha val="49803"/>
              </a:srgbClr>
            </a:outerShdw>
          </a:effectLst>
        </p:spPr>
      </p:pic>
      <p:pic>
        <p:nvPicPr>
          <p:cNvPr id="264" name="Google Shape;264;p25"/>
          <p:cNvPicPr preferRelativeResize="0"/>
          <p:nvPr/>
        </p:nvPicPr>
        <p:blipFill rotWithShape="1">
          <a:blip r:embed="rId4">
            <a:alphaModFix/>
          </a:blip>
          <a:srcRect b="0" l="0" r="12156" t="0"/>
          <a:stretch/>
        </p:blipFill>
        <p:spPr>
          <a:xfrm>
            <a:off x="3467675" y="2737550"/>
            <a:ext cx="880075" cy="1176600"/>
          </a:xfrm>
          <a:prstGeom prst="rect">
            <a:avLst/>
          </a:prstGeom>
          <a:noFill/>
          <a:ln cap="flat" cmpd="sng" w="28575">
            <a:solidFill>
              <a:srgbClr val="000000"/>
            </a:solidFill>
            <a:prstDash val="solid"/>
            <a:round/>
            <a:headEnd len="sm" w="sm" type="none"/>
            <a:tailEnd len="sm" w="sm" type="none"/>
          </a:ln>
        </p:spPr>
      </p:pic>
      <p:pic>
        <p:nvPicPr>
          <p:cNvPr id="265" name="Google Shape;265;p25"/>
          <p:cNvPicPr preferRelativeResize="0"/>
          <p:nvPr/>
        </p:nvPicPr>
        <p:blipFill rotWithShape="1">
          <a:blip r:embed="rId5">
            <a:alphaModFix/>
          </a:blip>
          <a:srcRect b="0" l="0" r="0" t="0"/>
          <a:stretch/>
        </p:blipFill>
        <p:spPr>
          <a:xfrm>
            <a:off x="2683575" y="3880000"/>
            <a:ext cx="880065" cy="1176600"/>
          </a:xfrm>
          <a:prstGeom prst="rect">
            <a:avLst/>
          </a:prstGeom>
          <a:noFill/>
          <a:ln cap="flat" cmpd="sng" w="28575">
            <a:solidFill>
              <a:srgbClr val="000000"/>
            </a:solidFill>
            <a:prstDash val="solid"/>
            <a:round/>
            <a:headEnd len="sm" w="sm" type="none"/>
            <a:tailEnd len="sm" w="sm" type="none"/>
          </a:ln>
        </p:spPr>
      </p:pic>
      <p:sp>
        <p:nvSpPr>
          <p:cNvPr id="266" name="Google Shape;266;p25"/>
          <p:cNvSpPr txBox="1"/>
          <p:nvPr/>
        </p:nvSpPr>
        <p:spPr>
          <a:xfrm>
            <a:off x="3364550" y="2681325"/>
            <a:ext cx="7332300" cy="85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pic>
        <p:nvPicPr>
          <p:cNvPr id="267" name="Google Shape;267;p25"/>
          <p:cNvPicPr preferRelativeResize="0"/>
          <p:nvPr/>
        </p:nvPicPr>
        <p:blipFill rotWithShape="1">
          <a:blip r:embed="rId6">
            <a:alphaModFix/>
          </a:blip>
          <a:srcRect b="0" l="0" r="10354" t="0"/>
          <a:stretch/>
        </p:blipFill>
        <p:spPr>
          <a:xfrm>
            <a:off x="7522625" y="1561450"/>
            <a:ext cx="972525" cy="1262100"/>
          </a:xfrm>
          <a:prstGeom prst="rect">
            <a:avLst/>
          </a:prstGeom>
          <a:noFill/>
          <a:ln cap="flat" cmpd="sng" w="28575">
            <a:solidFill>
              <a:srgbClr val="000000"/>
            </a:solidFill>
            <a:prstDash val="solid"/>
            <a:round/>
            <a:headEnd len="sm" w="sm" type="none"/>
            <a:tailEnd len="sm" w="sm" type="none"/>
          </a:ln>
        </p:spPr>
      </p:pic>
      <p:pic>
        <p:nvPicPr>
          <p:cNvPr id="268" name="Google Shape;268;p25"/>
          <p:cNvPicPr preferRelativeResize="0"/>
          <p:nvPr/>
        </p:nvPicPr>
        <p:blipFill rotWithShape="1">
          <a:blip r:embed="rId7">
            <a:alphaModFix/>
          </a:blip>
          <a:srcRect b="0" l="0" r="0" t="0"/>
          <a:stretch/>
        </p:blipFill>
        <p:spPr>
          <a:xfrm>
            <a:off x="7541225" y="3055150"/>
            <a:ext cx="1026106" cy="117660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6"/>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Secondary DLI Schools</a:t>
            </a:r>
            <a:endParaRPr/>
          </a:p>
        </p:txBody>
      </p:sp>
      <p:sp>
        <p:nvSpPr>
          <p:cNvPr id="274" name="Google Shape;274;p26"/>
          <p:cNvSpPr txBox="1"/>
          <p:nvPr/>
        </p:nvSpPr>
        <p:spPr>
          <a:xfrm>
            <a:off x="2134725" y="1463000"/>
            <a:ext cx="6197400" cy="211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Roboto Condensed"/>
                <a:ea typeface="Roboto Condensed"/>
                <a:cs typeface="Roboto Condensed"/>
                <a:sym typeface="Roboto Condensed"/>
              </a:rPr>
              <a:t>  </a:t>
            </a:r>
            <a:r>
              <a:rPr b="1" i="0" lang="en-US" sz="1600" u="none" cap="none" strike="noStrike">
                <a:solidFill>
                  <a:srgbClr val="000000"/>
                </a:solidFill>
                <a:latin typeface="Roboto Condensed"/>
                <a:ea typeface="Roboto Condensed"/>
                <a:cs typeface="Roboto Condensed"/>
                <a:sym typeface="Roboto Condensed"/>
              </a:rPr>
              <a:t>Elementary</a:t>
            </a:r>
            <a:r>
              <a:rPr b="1" i="0" lang="en-US" sz="1400" u="none" cap="none" strike="noStrike">
                <a:solidFill>
                  <a:srgbClr val="000000"/>
                </a:solidFill>
                <a:latin typeface="Roboto Condensed"/>
                <a:ea typeface="Roboto Condensed"/>
                <a:cs typeface="Roboto Condensed"/>
                <a:sym typeface="Roboto Condensed"/>
              </a:rPr>
              <a:t>	</a:t>
            </a:r>
            <a:r>
              <a:rPr b="1" i="0" lang="en-US" sz="1600" u="none" cap="none" strike="noStrike">
                <a:solidFill>
                  <a:srgbClr val="000000"/>
                </a:solidFill>
                <a:latin typeface="Roboto Condensed"/>
                <a:ea typeface="Roboto Condensed"/>
                <a:cs typeface="Roboto Condensed"/>
                <a:sym typeface="Roboto Condensed"/>
              </a:rPr>
              <a:t>	Middle		         High</a:t>
            </a:r>
            <a:endParaRPr b="1" i="0" sz="1600" u="none" cap="none" strike="noStrike">
              <a:solidFill>
                <a:srgbClr val="000000"/>
              </a:solidFill>
              <a:latin typeface="Roboto Condensed"/>
              <a:ea typeface="Roboto Condensed"/>
              <a:cs typeface="Roboto Condensed"/>
              <a:sym typeface="Roboto Condensed"/>
            </a:endParaRPr>
          </a:p>
        </p:txBody>
      </p:sp>
      <p:sp>
        <p:nvSpPr>
          <p:cNvPr id="275" name="Google Shape;275;p26"/>
          <p:cNvSpPr/>
          <p:nvPr/>
        </p:nvSpPr>
        <p:spPr>
          <a:xfrm>
            <a:off x="1975000"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Roboto Condensed"/>
                <a:ea typeface="Roboto Condensed"/>
                <a:cs typeface="Roboto Condensed"/>
                <a:sym typeface="Roboto Condensed"/>
              </a:rPr>
              <a:t>Draper</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Lone Peak</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Ridgecrest</a:t>
            </a:r>
            <a:endParaRPr b="0" i="0" sz="1400" u="none" cap="none" strike="noStrike">
              <a:solidFill>
                <a:srgbClr val="000000"/>
              </a:solidFill>
              <a:latin typeface="Roboto Condensed"/>
              <a:ea typeface="Roboto Condensed"/>
              <a:cs typeface="Roboto Condensed"/>
              <a:sym typeface="Roboto Condensed"/>
            </a:endParaRPr>
          </a:p>
        </p:txBody>
      </p:sp>
      <p:sp>
        <p:nvSpPr>
          <p:cNvPr id="276" name="Google Shape;276;p26"/>
          <p:cNvSpPr/>
          <p:nvPr/>
        </p:nvSpPr>
        <p:spPr>
          <a:xfrm>
            <a:off x="1975000"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Roboto Condensed"/>
                <a:ea typeface="Roboto Condensed"/>
                <a:cs typeface="Roboto Condensed"/>
                <a:sym typeface="Roboto Condensed"/>
              </a:rPr>
              <a:t>Butler</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Oak Hollow</a:t>
            </a:r>
            <a:endParaRPr b="0" i="0" sz="1400" u="none" cap="none" strike="noStrike">
              <a:solidFill>
                <a:srgbClr val="000000"/>
              </a:solidFill>
              <a:latin typeface="Roboto Condensed"/>
              <a:ea typeface="Roboto Condensed"/>
              <a:cs typeface="Roboto Condensed"/>
              <a:sym typeface="Roboto Condensed"/>
            </a:endParaRPr>
          </a:p>
        </p:txBody>
      </p:sp>
      <p:sp>
        <p:nvSpPr>
          <p:cNvPr id="277" name="Google Shape;277;p26"/>
          <p:cNvSpPr/>
          <p:nvPr/>
        </p:nvSpPr>
        <p:spPr>
          <a:xfrm>
            <a:off x="1975000"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Roboto Condensed"/>
                <a:ea typeface="Roboto Condensed"/>
                <a:cs typeface="Roboto Condensed"/>
                <a:sym typeface="Roboto Condensed"/>
              </a:rPr>
              <a:t>Altara</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Alta View</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Midvale</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Midvale</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Silver Mesa</a:t>
            </a:r>
            <a:endParaRPr b="0" i="0" sz="1200" u="none" cap="none" strike="noStrike">
              <a:solidFill>
                <a:srgbClr val="000000"/>
              </a:solidFill>
              <a:latin typeface="Roboto Condensed"/>
              <a:ea typeface="Roboto Condensed"/>
              <a:cs typeface="Roboto Condensed"/>
              <a:sym typeface="Roboto Condensed"/>
            </a:endParaRPr>
          </a:p>
        </p:txBody>
      </p:sp>
      <p:sp>
        <p:nvSpPr>
          <p:cNvPr id="278" name="Google Shape;278;p26"/>
          <p:cNvSpPr/>
          <p:nvPr/>
        </p:nvSpPr>
        <p:spPr>
          <a:xfrm>
            <a:off x="3684675"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Draper Park</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Indian Hills</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Butler</a:t>
            </a:r>
            <a:endParaRPr b="0" i="0" sz="14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26"/>
          <p:cNvSpPr/>
          <p:nvPr/>
        </p:nvSpPr>
        <p:spPr>
          <a:xfrm>
            <a:off x="5394350"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br>
              <a:rPr b="0" i="0" lang="en-US" sz="1400" u="none" cap="none" strike="noStrike">
                <a:solidFill>
                  <a:schemeClr val="dk1"/>
                </a:solidFill>
                <a:latin typeface="Roboto Condensed"/>
                <a:ea typeface="Roboto Condensed"/>
                <a:cs typeface="Roboto Condensed"/>
                <a:sym typeface="Roboto Condensed"/>
              </a:rPr>
            </a:br>
            <a:r>
              <a:rPr b="0" i="0" lang="en-US" sz="1500" u="none" cap="none" strike="noStrike">
                <a:solidFill>
                  <a:schemeClr val="dk1"/>
                </a:solidFill>
                <a:latin typeface="Roboto Condensed"/>
                <a:ea typeface="Roboto Condensed"/>
                <a:cs typeface="Roboto Condensed"/>
                <a:sym typeface="Roboto Condensed"/>
              </a:rPr>
              <a:t>C</a:t>
            </a:r>
            <a:r>
              <a:rPr b="0" i="0" lang="en-US" sz="1300" u="none" cap="none" strike="noStrike">
                <a:solidFill>
                  <a:schemeClr val="dk1"/>
                </a:solidFill>
                <a:latin typeface="Roboto Condensed"/>
                <a:ea typeface="Roboto Condensed"/>
                <a:cs typeface="Roboto Condensed"/>
                <a:sym typeface="Roboto Condensed"/>
              </a:rPr>
              <a:t>orner Canyon</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Alta</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Brighton</a:t>
            </a:r>
            <a:endParaRPr b="0" i="0" sz="13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6"/>
          <p:cNvSpPr/>
          <p:nvPr/>
        </p:nvSpPr>
        <p:spPr>
          <a:xfrm>
            <a:off x="3684675"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Roboto Condensed"/>
                <a:ea typeface="Roboto Condensed"/>
                <a:cs typeface="Roboto Condensed"/>
                <a:sym typeface="Roboto Condensed"/>
              </a:rPr>
              <a:t>Butler</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Draper Park</a:t>
            </a:r>
            <a:endParaRPr b="0" i="0" sz="14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26"/>
          <p:cNvSpPr/>
          <p:nvPr/>
        </p:nvSpPr>
        <p:spPr>
          <a:xfrm>
            <a:off x="5394350"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300" u="none" cap="none" strike="noStrike">
                <a:solidFill>
                  <a:schemeClr val="dk1"/>
                </a:solidFill>
                <a:latin typeface="Roboto Condensed"/>
                <a:ea typeface="Roboto Condensed"/>
                <a:cs typeface="Roboto Condensed"/>
                <a:sym typeface="Roboto Condensed"/>
              </a:rPr>
              <a:t>Brighton</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Corner Canyon</a:t>
            </a:r>
            <a:endParaRPr b="0" i="0" sz="13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26"/>
          <p:cNvSpPr/>
          <p:nvPr/>
        </p:nvSpPr>
        <p:spPr>
          <a:xfrm>
            <a:off x="3684675"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Roboto Condensed"/>
                <a:ea typeface="Roboto Condensed"/>
                <a:cs typeface="Roboto Condensed"/>
                <a:sym typeface="Roboto Condensed"/>
              </a:rPr>
              <a:t>Mt. Jordan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Union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Midvale</a:t>
            </a:r>
            <a:endParaRPr b="0" i="0" sz="1400" u="none" cap="none" strike="noStrike">
              <a:solidFill>
                <a:srgbClr val="000000"/>
              </a:solidFill>
              <a:latin typeface="Arial"/>
              <a:ea typeface="Arial"/>
              <a:cs typeface="Arial"/>
              <a:sym typeface="Arial"/>
            </a:endParaRPr>
          </a:p>
        </p:txBody>
      </p:sp>
      <p:sp>
        <p:nvSpPr>
          <p:cNvPr id="283" name="Google Shape;283;p26"/>
          <p:cNvSpPr/>
          <p:nvPr/>
        </p:nvSpPr>
        <p:spPr>
          <a:xfrm>
            <a:off x="5394350"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Roboto Condensed"/>
                <a:ea typeface="Roboto Condensed"/>
                <a:cs typeface="Roboto Condensed"/>
                <a:sym typeface="Roboto Condensed"/>
              </a:rPr>
              <a:t>Jordan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Hillcrest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26"/>
          <p:cNvSpPr/>
          <p:nvPr/>
        </p:nvSpPr>
        <p:spPr>
          <a:xfrm>
            <a:off x="265325"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Condensed"/>
                <a:ea typeface="Roboto Condensed"/>
                <a:cs typeface="Roboto Condensed"/>
                <a:sym typeface="Roboto Condensed"/>
              </a:rPr>
              <a:t>Chinese</a:t>
            </a:r>
            <a:endParaRPr b="1" i="0" sz="1600" u="none" cap="none" strike="noStrike">
              <a:solidFill>
                <a:srgbClr val="000000"/>
              </a:solidFill>
              <a:latin typeface="Roboto Condensed"/>
              <a:ea typeface="Roboto Condensed"/>
              <a:cs typeface="Roboto Condensed"/>
              <a:sym typeface="Roboto Condensed"/>
            </a:endParaRPr>
          </a:p>
        </p:txBody>
      </p:sp>
      <p:sp>
        <p:nvSpPr>
          <p:cNvPr id="285" name="Google Shape;285;p26"/>
          <p:cNvSpPr/>
          <p:nvPr/>
        </p:nvSpPr>
        <p:spPr>
          <a:xfrm>
            <a:off x="265325"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Condensed"/>
                <a:ea typeface="Roboto Condensed"/>
                <a:cs typeface="Roboto Condensed"/>
                <a:sym typeface="Roboto Condensed"/>
              </a:rPr>
              <a:t>French</a:t>
            </a:r>
            <a:endParaRPr b="1" i="0" sz="1600" u="none" cap="none" strike="noStrike">
              <a:solidFill>
                <a:srgbClr val="000000"/>
              </a:solidFill>
              <a:latin typeface="Roboto Condensed"/>
              <a:ea typeface="Roboto Condensed"/>
              <a:cs typeface="Roboto Condensed"/>
              <a:sym typeface="Roboto Condensed"/>
            </a:endParaRPr>
          </a:p>
        </p:txBody>
      </p:sp>
      <p:sp>
        <p:nvSpPr>
          <p:cNvPr id="286" name="Google Shape;286;p26"/>
          <p:cNvSpPr/>
          <p:nvPr/>
        </p:nvSpPr>
        <p:spPr>
          <a:xfrm>
            <a:off x="265325"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Roboto Condensed"/>
                <a:ea typeface="Roboto Condensed"/>
                <a:cs typeface="Roboto Condensed"/>
                <a:sym typeface="Roboto Condensed"/>
              </a:rPr>
              <a:t>Spanish</a:t>
            </a:r>
            <a:endParaRPr b="1" i="0" sz="1400" u="none" cap="none" strike="noStrike">
              <a:solidFill>
                <a:srgbClr val="000000"/>
              </a:solidFill>
              <a:latin typeface="Roboto Condensed"/>
              <a:ea typeface="Roboto Condensed"/>
              <a:cs typeface="Roboto Condensed"/>
              <a:sym typeface="Roboto Condensed"/>
            </a:endParaRPr>
          </a:p>
        </p:txBody>
      </p:sp>
      <p:sp>
        <p:nvSpPr>
          <p:cNvPr id="287" name="Google Shape;287;p26"/>
          <p:cNvSpPr/>
          <p:nvPr/>
        </p:nvSpPr>
        <p:spPr>
          <a:xfrm>
            <a:off x="1597400"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26"/>
          <p:cNvSpPr/>
          <p:nvPr/>
        </p:nvSpPr>
        <p:spPr>
          <a:xfrm>
            <a:off x="3306838"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26"/>
          <p:cNvSpPr/>
          <p:nvPr/>
        </p:nvSpPr>
        <p:spPr>
          <a:xfrm>
            <a:off x="5016513"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26"/>
          <p:cNvSpPr/>
          <p:nvPr/>
        </p:nvSpPr>
        <p:spPr>
          <a:xfrm>
            <a:off x="1597163"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26"/>
          <p:cNvSpPr/>
          <p:nvPr/>
        </p:nvSpPr>
        <p:spPr>
          <a:xfrm>
            <a:off x="3306838"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26"/>
          <p:cNvSpPr/>
          <p:nvPr/>
        </p:nvSpPr>
        <p:spPr>
          <a:xfrm>
            <a:off x="5016513"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26"/>
          <p:cNvSpPr/>
          <p:nvPr/>
        </p:nvSpPr>
        <p:spPr>
          <a:xfrm>
            <a:off x="1597163"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26"/>
          <p:cNvSpPr/>
          <p:nvPr/>
        </p:nvSpPr>
        <p:spPr>
          <a:xfrm>
            <a:off x="3306838"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26"/>
          <p:cNvSpPr/>
          <p:nvPr/>
        </p:nvSpPr>
        <p:spPr>
          <a:xfrm>
            <a:off x="5016513"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7"/>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01" name="Google Shape;301;p27"/>
          <p:cNvPicPr preferRelativeResize="0"/>
          <p:nvPr/>
        </p:nvPicPr>
        <p:blipFill rotWithShape="1">
          <a:blip r:embed="rId3">
            <a:alphaModFix/>
          </a:blip>
          <a:srcRect b="0" l="0" r="0" t="0"/>
          <a:stretch/>
        </p:blipFill>
        <p:spPr>
          <a:xfrm>
            <a:off x="2819400" y="651900"/>
            <a:ext cx="3162300" cy="2578100"/>
          </a:xfrm>
          <a:prstGeom prst="rect">
            <a:avLst/>
          </a:prstGeom>
          <a:noFill/>
          <a:ln>
            <a:noFill/>
          </a:ln>
        </p:spPr>
      </p:pic>
      <p:sp>
        <p:nvSpPr>
          <p:cNvPr id="302" name="Google Shape;302;p27"/>
          <p:cNvSpPr txBox="1"/>
          <p:nvPr/>
        </p:nvSpPr>
        <p:spPr>
          <a:xfrm>
            <a:off x="1275150" y="3230000"/>
            <a:ext cx="6593700" cy="1342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C7D3E6"/>
              </a:buClr>
              <a:buSzPts val="2400"/>
              <a:buFont typeface="Roboto Condensed Light"/>
              <a:buNone/>
            </a:pPr>
            <a:r>
              <a:rPr b="1" i="0" lang="en-US" sz="3600" u="none" cap="none" strike="noStrike">
                <a:solidFill>
                  <a:srgbClr val="263248"/>
                </a:solidFill>
                <a:latin typeface="Roboto Condensed Light"/>
                <a:ea typeface="Roboto Condensed Light"/>
                <a:cs typeface="Roboto Condensed Light"/>
                <a:sym typeface="Roboto Condensed Light"/>
              </a:rPr>
              <a:t>Any questions?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2000" u="none" cap="none" strike="noStrike">
              <a:solidFill>
                <a:srgbClr val="263248"/>
              </a:solidFill>
              <a:latin typeface="Roboto Condensed Light"/>
              <a:ea typeface="Roboto Condensed Light"/>
              <a:cs typeface="Roboto Condensed Light"/>
              <a:sym typeface="Roboto Condensed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28"/>
          <p:cNvPicPr preferRelativeResize="0"/>
          <p:nvPr/>
        </p:nvPicPr>
        <p:blipFill rotWithShape="1">
          <a:blip r:embed="rId3">
            <a:alphaModFix/>
          </a:blip>
          <a:srcRect b="0" l="0" r="0" t="0"/>
          <a:stretch/>
        </p:blipFill>
        <p:spPr>
          <a:xfrm>
            <a:off x="814275" y="1799765"/>
            <a:ext cx="3347724" cy="2318782"/>
          </a:xfrm>
          <a:prstGeom prst="rect">
            <a:avLst/>
          </a:prstGeom>
          <a:noFill/>
          <a:ln cap="flat" cmpd="sng" w="28575">
            <a:solidFill>
              <a:schemeClr val="dk2"/>
            </a:solidFill>
            <a:prstDash val="solid"/>
            <a:round/>
            <a:headEnd len="sm" w="sm" type="none"/>
            <a:tailEnd len="sm" w="sm" type="none"/>
          </a:ln>
        </p:spPr>
      </p:pic>
      <p:sp>
        <p:nvSpPr>
          <p:cNvPr id="308" name="Google Shape;308;p28"/>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Breakout Sessions &amp; Reference Documents</a:t>
            </a:r>
            <a:endParaRPr/>
          </a:p>
        </p:txBody>
      </p:sp>
      <p:pic>
        <p:nvPicPr>
          <p:cNvPr id="309" name="Google Shape;309;p28"/>
          <p:cNvPicPr preferRelativeResize="0"/>
          <p:nvPr/>
        </p:nvPicPr>
        <p:blipFill rotWithShape="1">
          <a:blip r:embed="rId4">
            <a:alphaModFix/>
          </a:blip>
          <a:srcRect b="0" l="0" r="0" t="0"/>
          <a:stretch/>
        </p:blipFill>
        <p:spPr>
          <a:xfrm>
            <a:off x="5206360" y="1799775"/>
            <a:ext cx="3035091" cy="2318774"/>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9"/>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Who Can Apply  </a:t>
            </a:r>
            <a:endParaRPr/>
          </a:p>
        </p:txBody>
      </p:sp>
      <p:sp>
        <p:nvSpPr>
          <p:cNvPr id="315" name="Google Shape;315;p29"/>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All students entering first grade. </a:t>
            </a:r>
            <a:br>
              <a:rPr lang="en-US" sz="1800">
                <a:latin typeface="Roboto Condensed"/>
                <a:ea typeface="Roboto Condensed"/>
                <a:cs typeface="Roboto Condensed"/>
                <a:sym typeface="Roboto Condensed"/>
              </a:rPr>
            </a:br>
            <a:r>
              <a:rPr lang="en-US" sz="1800">
                <a:latin typeface="Roboto Condensed"/>
                <a:ea typeface="Roboto Condensed"/>
                <a:cs typeface="Roboto Condensed"/>
                <a:sym typeface="Roboto Condensed"/>
              </a:rPr>
              <a:t>- At Midvale Elementary only, students entering K, and who live within the school’s boundaries can apply for the program.</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Canyons School District students will be given first priority and then spots will be opened to those outside of the district if space is available.</a:t>
            </a:r>
            <a:endParaRPr sz="1800">
              <a:latin typeface="Roboto Condensed"/>
              <a:ea typeface="Roboto Condensed"/>
              <a:cs typeface="Roboto Condensed"/>
              <a:sym typeface="Roboto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Lottery Timeline</a:t>
            </a:r>
            <a:endParaRPr/>
          </a:p>
        </p:txBody>
      </p:sp>
      <p:sp>
        <p:nvSpPr>
          <p:cNvPr id="321" name="Google Shape;321;p30"/>
          <p:cNvSpPr txBox="1"/>
          <p:nvPr>
            <p:ph idx="1" type="body"/>
          </p:nvPr>
        </p:nvSpPr>
        <p:spPr>
          <a:xfrm>
            <a:off x="633300" y="1632150"/>
            <a:ext cx="6132600" cy="3145500"/>
          </a:xfrm>
          <a:prstGeom prst="rect">
            <a:avLst/>
          </a:prstGeom>
          <a:noFill/>
          <a:ln>
            <a:noFill/>
          </a:ln>
        </p:spPr>
        <p:txBody>
          <a:bodyPr anchorCtr="0" anchor="ctr" bIns="91425" lIns="91425" spcFirstLastPara="1" rIns="91425" wrap="square" tIns="91425">
            <a:noAutofit/>
          </a:bodyPr>
          <a:lstStyle/>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Submit online application by end of </a:t>
            </a:r>
            <a:r>
              <a:rPr b="1" lang="en-US" sz="1800">
                <a:solidFill>
                  <a:srgbClr val="0070C0"/>
                </a:solidFill>
                <a:latin typeface="Roboto Condensed"/>
                <a:ea typeface="Roboto Condensed"/>
                <a:cs typeface="Roboto Condensed"/>
                <a:sym typeface="Roboto Condensed"/>
              </a:rPr>
              <a:t>November 25, 2020.</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Notification of selection by lottery made via email on or before </a:t>
            </a:r>
            <a:r>
              <a:rPr b="1" lang="en-US" sz="1800">
                <a:solidFill>
                  <a:srgbClr val="666666"/>
                </a:solidFill>
                <a:latin typeface="Roboto Condensed"/>
                <a:ea typeface="Roboto Condensed"/>
                <a:cs typeface="Roboto Condensed"/>
                <a:sym typeface="Roboto Condensed"/>
              </a:rPr>
              <a:t>January</a:t>
            </a:r>
            <a:r>
              <a:rPr lang="en-US" sz="1800">
                <a:latin typeface="Roboto Condensed"/>
                <a:ea typeface="Roboto Condensed"/>
                <a:cs typeface="Roboto Condensed"/>
                <a:sym typeface="Roboto Condensed"/>
              </a:rPr>
              <a:t> </a:t>
            </a:r>
            <a:r>
              <a:rPr b="1" lang="en-US" sz="1800">
                <a:solidFill>
                  <a:srgbClr val="0070C0"/>
                </a:solidFill>
                <a:latin typeface="Roboto Condensed"/>
                <a:ea typeface="Roboto Condensed"/>
                <a:cs typeface="Roboto Condensed"/>
                <a:sym typeface="Roboto Condensed"/>
              </a:rPr>
              <a:t>10, 2021.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If selected, electronic placement acceptance is due  by </a:t>
            </a:r>
            <a:r>
              <a:rPr b="1" lang="en-US" sz="1800">
                <a:solidFill>
                  <a:srgbClr val="0070C0"/>
                </a:solidFill>
                <a:latin typeface="Roboto Condensed"/>
                <a:ea typeface="Roboto Condensed"/>
                <a:cs typeface="Roboto Condensed"/>
                <a:sym typeface="Roboto Condensed"/>
              </a:rPr>
              <a:t>February 1,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381000" lvl="0" marL="457200" rtl="0" algn="l">
              <a:lnSpc>
                <a:spcPct val="100000"/>
              </a:lnSpc>
              <a:spcBef>
                <a:spcPts val="600"/>
              </a:spcBef>
              <a:spcAft>
                <a:spcPts val="0"/>
              </a:spcAft>
              <a:buSzPts val="2400"/>
              <a:buFont typeface="Roboto Condensed Light"/>
              <a:buNone/>
            </a:pPr>
            <a:r>
              <a:t/>
            </a:r>
            <a:endParaRPr>
              <a:latin typeface="Arial"/>
              <a:ea typeface="Arial"/>
              <a:cs typeface="Arial"/>
              <a:sym typeface="Arial"/>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How to Apply  </a:t>
            </a:r>
            <a:endParaRPr/>
          </a:p>
        </p:txBody>
      </p:sp>
      <p:pic>
        <p:nvPicPr>
          <p:cNvPr id="327" name="Google Shape;327;p31"/>
          <p:cNvPicPr preferRelativeResize="0"/>
          <p:nvPr/>
        </p:nvPicPr>
        <p:blipFill rotWithShape="1">
          <a:blip r:embed="rId3">
            <a:alphaModFix/>
          </a:blip>
          <a:srcRect b="0" l="0" r="0" t="0"/>
          <a:stretch/>
        </p:blipFill>
        <p:spPr>
          <a:xfrm>
            <a:off x="0" y="1363900"/>
            <a:ext cx="7550799" cy="3174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32"/>
          <p:cNvPicPr preferRelativeResize="0"/>
          <p:nvPr/>
        </p:nvPicPr>
        <p:blipFill rotWithShape="1">
          <a:blip r:embed="rId3">
            <a:alphaModFix/>
          </a:blip>
          <a:srcRect b="0" l="0" r="0" t="0"/>
          <a:stretch/>
        </p:blipFill>
        <p:spPr>
          <a:xfrm>
            <a:off x="64475" y="1412575"/>
            <a:ext cx="6571952" cy="3539850"/>
          </a:xfrm>
          <a:prstGeom prst="rect">
            <a:avLst/>
          </a:prstGeom>
          <a:noFill/>
          <a:ln>
            <a:noFill/>
          </a:ln>
        </p:spPr>
      </p:pic>
      <p:sp>
        <p:nvSpPr>
          <p:cNvPr id="333" name="Google Shape;333;p3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 Process</a:t>
            </a:r>
            <a:endParaRPr/>
          </a:p>
        </p:txBody>
      </p:sp>
      <p:sp>
        <p:nvSpPr>
          <p:cNvPr id="334" name="Google Shape;334;p32"/>
          <p:cNvSpPr/>
          <p:nvPr/>
        </p:nvSpPr>
        <p:spPr>
          <a:xfrm>
            <a:off x="2738675" y="3484651"/>
            <a:ext cx="381000" cy="2859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 Process</a:t>
            </a:r>
            <a:endParaRPr/>
          </a:p>
        </p:txBody>
      </p:sp>
      <p:pic>
        <p:nvPicPr>
          <p:cNvPr id="340" name="Google Shape;340;p33"/>
          <p:cNvPicPr preferRelativeResize="0"/>
          <p:nvPr/>
        </p:nvPicPr>
        <p:blipFill rotWithShape="1">
          <a:blip r:embed="rId3">
            <a:alphaModFix/>
          </a:blip>
          <a:srcRect b="0" l="0" r="0" t="0"/>
          <a:stretch/>
        </p:blipFill>
        <p:spPr>
          <a:xfrm>
            <a:off x="859429" y="1952625"/>
            <a:ext cx="5701105" cy="1581150"/>
          </a:xfrm>
          <a:prstGeom prst="rect">
            <a:avLst/>
          </a:prstGeom>
          <a:noFill/>
          <a:ln>
            <a:noFill/>
          </a:ln>
        </p:spPr>
      </p:pic>
      <p:sp>
        <p:nvSpPr>
          <p:cNvPr id="341" name="Google Shape;341;p33"/>
          <p:cNvSpPr/>
          <p:nvPr/>
        </p:nvSpPr>
        <p:spPr>
          <a:xfrm>
            <a:off x="2295526" y="2752725"/>
            <a:ext cx="1381124" cy="55245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4"/>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47" name="Google Shape;347;p34"/>
          <p:cNvPicPr preferRelativeResize="0"/>
          <p:nvPr/>
        </p:nvPicPr>
        <p:blipFill rotWithShape="1">
          <a:blip r:embed="rId3">
            <a:alphaModFix/>
          </a:blip>
          <a:srcRect b="0" l="0" r="0" t="0"/>
          <a:stretch/>
        </p:blipFill>
        <p:spPr>
          <a:xfrm>
            <a:off x="200025" y="1346401"/>
            <a:ext cx="4143375" cy="2297084"/>
          </a:xfrm>
          <a:prstGeom prst="rect">
            <a:avLst/>
          </a:prstGeom>
          <a:noFill/>
          <a:ln>
            <a:noFill/>
          </a:ln>
        </p:spPr>
      </p:pic>
      <p:pic>
        <p:nvPicPr>
          <p:cNvPr id="348" name="Google Shape;348;p34"/>
          <p:cNvPicPr preferRelativeResize="0"/>
          <p:nvPr/>
        </p:nvPicPr>
        <p:blipFill rotWithShape="1">
          <a:blip r:embed="rId4">
            <a:alphaModFix/>
          </a:blip>
          <a:srcRect b="0" l="1483" r="1694" t="0"/>
          <a:stretch/>
        </p:blipFill>
        <p:spPr>
          <a:xfrm>
            <a:off x="247649" y="3643485"/>
            <a:ext cx="4352925" cy="1454279"/>
          </a:xfrm>
          <a:prstGeom prst="rect">
            <a:avLst/>
          </a:prstGeom>
          <a:noFill/>
          <a:ln>
            <a:noFill/>
          </a:ln>
        </p:spPr>
      </p:pic>
      <p:sp>
        <p:nvSpPr>
          <p:cNvPr id="349" name="Google Shape;349;p34"/>
          <p:cNvSpPr/>
          <p:nvPr/>
        </p:nvSpPr>
        <p:spPr>
          <a:xfrm>
            <a:off x="1381125" y="4724400"/>
            <a:ext cx="542925" cy="41910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5"/>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55" name="Google Shape;355;p35"/>
          <p:cNvPicPr preferRelativeResize="0"/>
          <p:nvPr/>
        </p:nvPicPr>
        <p:blipFill rotWithShape="1">
          <a:blip r:embed="rId3">
            <a:alphaModFix/>
          </a:blip>
          <a:srcRect b="0" l="0" r="0" t="0"/>
          <a:stretch/>
        </p:blipFill>
        <p:spPr>
          <a:xfrm>
            <a:off x="593725" y="1593850"/>
            <a:ext cx="6667500" cy="2451100"/>
          </a:xfrm>
          <a:prstGeom prst="rect">
            <a:avLst/>
          </a:prstGeom>
          <a:noFill/>
          <a:ln>
            <a:noFill/>
          </a:ln>
        </p:spPr>
      </p:pic>
      <p:sp>
        <p:nvSpPr>
          <p:cNvPr id="356" name="Google Shape;356;p35"/>
          <p:cNvSpPr/>
          <p:nvPr/>
        </p:nvSpPr>
        <p:spPr>
          <a:xfrm>
            <a:off x="3876675" y="2752725"/>
            <a:ext cx="3257550" cy="146685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36"/>
          <p:cNvPicPr preferRelativeResize="0"/>
          <p:nvPr/>
        </p:nvPicPr>
        <p:blipFill rotWithShape="1">
          <a:blip r:embed="rId3">
            <a:alphaModFix/>
          </a:blip>
          <a:srcRect b="0" l="0" r="0" t="0"/>
          <a:stretch/>
        </p:blipFill>
        <p:spPr>
          <a:xfrm>
            <a:off x="203325" y="1540175"/>
            <a:ext cx="6931050" cy="2330101"/>
          </a:xfrm>
          <a:prstGeom prst="rect">
            <a:avLst/>
          </a:prstGeom>
          <a:noFill/>
          <a:ln>
            <a:noFill/>
          </a:ln>
        </p:spPr>
      </p:pic>
      <p:sp>
        <p:nvSpPr>
          <p:cNvPr id="362" name="Google Shape;362;p36"/>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sp>
        <p:nvSpPr>
          <p:cNvPr id="363" name="Google Shape;363;p36"/>
          <p:cNvSpPr/>
          <p:nvPr/>
        </p:nvSpPr>
        <p:spPr>
          <a:xfrm>
            <a:off x="1495350" y="2745775"/>
            <a:ext cx="2191500" cy="9540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7"/>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69" name="Google Shape;369;p37"/>
          <p:cNvPicPr preferRelativeResize="0"/>
          <p:nvPr/>
        </p:nvPicPr>
        <p:blipFill rotWithShape="1">
          <a:blip r:embed="rId3">
            <a:alphaModFix/>
          </a:blip>
          <a:srcRect b="0" l="-16420" r="16419" t="0"/>
          <a:stretch/>
        </p:blipFill>
        <p:spPr>
          <a:xfrm>
            <a:off x="88000" y="1397350"/>
            <a:ext cx="4475399" cy="3647600"/>
          </a:xfrm>
          <a:prstGeom prst="rect">
            <a:avLst/>
          </a:prstGeom>
          <a:noFill/>
          <a:ln>
            <a:noFill/>
          </a:ln>
        </p:spPr>
      </p:pic>
      <p:sp>
        <p:nvSpPr>
          <p:cNvPr id="370" name="Google Shape;370;p37"/>
          <p:cNvSpPr/>
          <p:nvPr/>
        </p:nvSpPr>
        <p:spPr>
          <a:xfrm>
            <a:off x="2114125" y="4464750"/>
            <a:ext cx="954000" cy="5802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38"/>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t/>
            </a:r>
            <a:endParaRPr/>
          </a:p>
        </p:txBody>
      </p:sp>
      <p:pic>
        <p:nvPicPr>
          <p:cNvPr id="376" name="Google Shape;376;p38"/>
          <p:cNvPicPr preferRelativeResize="0"/>
          <p:nvPr/>
        </p:nvPicPr>
        <p:blipFill rotWithShape="1">
          <a:blip r:embed="rId3">
            <a:alphaModFix/>
          </a:blip>
          <a:srcRect b="0" l="0" r="0" t="0"/>
          <a:stretch/>
        </p:blipFill>
        <p:spPr>
          <a:xfrm>
            <a:off x="152400" y="1311175"/>
            <a:ext cx="8839202" cy="3027124"/>
          </a:xfrm>
          <a:prstGeom prst="rect">
            <a:avLst/>
          </a:prstGeom>
          <a:noFill/>
          <a:ln>
            <a:noFill/>
          </a:ln>
        </p:spPr>
      </p:pic>
      <p:sp>
        <p:nvSpPr>
          <p:cNvPr id="377" name="Google Shape;377;p38"/>
          <p:cNvSpPr/>
          <p:nvPr/>
        </p:nvSpPr>
        <p:spPr>
          <a:xfrm>
            <a:off x="4202450" y="2926250"/>
            <a:ext cx="4941300" cy="15081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9"/>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83" name="Google Shape;383;p39"/>
          <p:cNvPicPr preferRelativeResize="0"/>
          <p:nvPr/>
        </p:nvPicPr>
        <p:blipFill rotWithShape="1">
          <a:blip r:embed="rId3">
            <a:alphaModFix/>
          </a:blip>
          <a:srcRect b="0" l="11596" r="8892" t="0"/>
          <a:stretch/>
        </p:blipFill>
        <p:spPr>
          <a:xfrm>
            <a:off x="400050" y="1292122"/>
            <a:ext cx="2790825" cy="2174474"/>
          </a:xfrm>
          <a:prstGeom prst="rect">
            <a:avLst/>
          </a:prstGeom>
          <a:noFill/>
          <a:ln>
            <a:noFill/>
          </a:ln>
        </p:spPr>
      </p:pic>
      <p:pic>
        <p:nvPicPr>
          <p:cNvPr id="384" name="Google Shape;384;p39"/>
          <p:cNvPicPr preferRelativeResize="0"/>
          <p:nvPr/>
        </p:nvPicPr>
        <p:blipFill rotWithShape="1">
          <a:blip r:embed="rId4">
            <a:alphaModFix/>
          </a:blip>
          <a:srcRect b="0" l="0" r="0" t="0"/>
          <a:stretch/>
        </p:blipFill>
        <p:spPr>
          <a:xfrm>
            <a:off x="400050" y="1197408"/>
            <a:ext cx="6738573" cy="3873325"/>
          </a:xfrm>
          <a:prstGeom prst="rect">
            <a:avLst/>
          </a:prstGeom>
          <a:noFill/>
          <a:ln>
            <a:noFill/>
          </a:ln>
        </p:spPr>
      </p:pic>
      <p:sp>
        <p:nvSpPr>
          <p:cNvPr id="385" name="Google Shape;385;p39"/>
          <p:cNvSpPr/>
          <p:nvPr/>
        </p:nvSpPr>
        <p:spPr>
          <a:xfrm>
            <a:off x="1162050" y="4029076"/>
            <a:ext cx="1238250" cy="844694"/>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6" name="Google Shape;386;p39"/>
          <p:cNvSpPr/>
          <p:nvPr/>
        </p:nvSpPr>
        <p:spPr>
          <a:xfrm>
            <a:off x="2505075" y="4752975"/>
            <a:ext cx="914400" cy="390525"/>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Selection Criteria</a:t>
            </a:r>
            <a:endParaRPr/>
          </a:p>
        </p:txBody>
      </p:sp>
      <p:sp>
        <p:nvSpPr>
          <p:cNvPr id="392" name="Google Shape;392;p40"/>
          <p:cNvSpPr txBox="1"/>
          <p:nvPr>
            <p:ph idx="1" type="body"/>
          </p:nvPr>
        </p:nvSpPr>
        <p:spPr>
          <a:xfrm>
            <a:off x="814275" y="1447175"/>
            <a:ext cx="6132600" cy="3145500"/>
          </a:xfrm>
          <a:prstGeom prst="rect">
            <a:avLst/>
          </a:prstGeom>
          <a:noFill/>
          <a:ln>
            <a:noFill/>
          </a:ln>
        </p:spPr>
        <p:txBody>
          <a:bodyPr anchorCtr="0" anchor="ctr" bIns="91425" lIns="91425" spcFirstLastPara="1" rIns="91425" wrap="square" tIns="91425">
            <a:noAutofit/>
          </a:bodyPr>
          <a:lstStyle/>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56 students per program (per school)</a:t>
            </a:r>
            <a:endParaRPr/>
          </a:p>
          <a:p>
            <a:pPr indent="-381000" lvl="1" marL="914400" rtl="0" algn="l">
              <a:lnSpc>
                <a:spcPct val="100000"/>
              </a:lnSpc>
              <a:spcBef>
                <a:spcPts val="1000"/>
              </a:spcBef>
              <a:spcAft>
                <a:spcPts val="0"/>
              </a:spcAft>
              <a:buSzPts val="2400"/>
              <a:buChar char="▻"/>
            </a:pPr>
            <a:r>
              <a:rPr lang="en-US" sz="1800">
                <a:latin typeface="Roboto Condensed"/>
                <a:ea typeface="Roboto Condensed"/>
                <a:cs typeface="Roboto Condensed"/>
                <a:sym typeface="Roboto Condensed"/>
              </a:rPr>
              <a:t>50 at Midvale (</a:t>
            </a:r>
            <a:r>
              <a:rPr b="1" lang="en-US" sz="1800">
                <a:solidFill>
                  <a:srgbClr val="0070C0"/>
                </a:solidFill>
                <a:latin typeface="Roboto Condensed"/>
                <a:ea typeface="Roboto Condensed"/>
                <a:cs typeface="Roboto Condensed"/>
                <a:sym typeface="Roboto Condensed"/>
              </a:rPr>
              <a:t>only open to students who live within the school’s boundaries</a:t>
            </a:r>
            <a:r>
              <a:rPr lang="en-US" sz="1800">
                <a:latin typeface="Roboto Condensed"/>
                <a:ea typeface="Roboto Condensed"/>
                <a:cs typeface="Roboto Condensed"/>
                <a:sym typeface="Roboto Condensed"/>
              </a:rPr>
              <a:t>)</a:t>
            </a:r>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Siblings of students already in the immersion program are given priority, </a:t>
            </a:r>
            <a:r>
              <a:rPr b="1" lang="en-US" sz="1800">
                <a:solidFill>
                  <a:srgbClr val="0070C0"/>
                </a:solidFill>
                <a:latin typeface="Roboto Condensed"/>
                <a:ea typeface="Roboto Condensed"/>
                <a:cs typeface="Roboto Condensed"/>
                <a:sym typeface="Roboto Condensed"/>
              </a:rPr>
              <a:t>if an application is submitted on time.</a:t>
            </a:r>
            <a:r>
              <a:rPr b="1" lang="en-US" sz="1800">
                <a:solidFill>
                  <a:srgbClr val="FF0000"/>
                </a:solidFill>
                <a:latin typeface="Roboto Condensed"/>
                <a:ea typeface="Roboto Condensed"/>
                <a:cs typeface="Roboto Condensed"/>
                <a:sym typeface="Roboto Condensed"/>
              </a:rPr>
              <a:t> </a:t>
            </a:r>
            <a:endParaRPr/>
          </a:p>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Students with high levels of proficiency (native-like speakers, readers, writers) in the target language are  given priority. </a:t>
            </a:r>
            <a:endParaRPr sz="1800">
              <a:latin typeface="Roboto Condensed"/>
              <a:ea typeface="Roboto Condensed"/>
              <a:cs typeface="Roboto Condensed"/>
              <a:sym typeface="Roboto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xEl>
                                              <p:pRg end="0" st="0"/>
                                            </p:txEl>
                                          </p:spTgt>
                                        </p:tgtEl>
                                        <p:attrNameLst>
                                          <p:attrName>style.visibility</p:attrName>
                                        </p:attrNameLst>
                                      </p:cBhvr>
                                      <p:to>
                                        <p:strVal val="visible"/>
                                      </p:to>
                                    </p:set>
                                    <p:animEffect filter="fade" transition="in">
                                      <p:cBhvr>
                                        <p:cTn dur="500"/>
                                        <p:tgtEl>
                                          <p:spTgt spid="3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xEl>
                                              <p:pRg end="1" st="1"/>
                                            </p:txEl>
                                          </p:spTgt>
                                        </p:tgtEl>
                                        <p:attrNameLst>
                                          <p:attrName>style.visibility</p:attrName>
                                        </p:attrNameLst>
                                      </p:cBhvr>
                                      <p:to>
                                        <p:strVal val="visible"/>
                                      </p:to>
                                    </p:set>
                                    <p:animEffect filter="fade" transition="in">
                                      <p:cBhvr>
                                        <p:cTn dur="500"/>
                                        <p:tgtEl>
                                          <p:spTgt spid="3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xEl>
                                              <p:pRg end="2" st="2"/>
                                            </p:txEl>
                                          </p:spTgt>
                                        </p:tgtEl>
                                        <p:attrNameLst>
                                          <p:attrName>style.visibility</p:attrName>
                                        </p:attrNameLst>
                                      </p:cBhvr>
                                      <p:to>
                                        <p:strVal val="visible"/>
                                      </p:to>
                                    </p:set>
                                    <p:animEffect filter="fade" transition="in">
                                      <p:cBhvr>
                                        <p:cTn dur="500"/>
                                        <p:tgtEl>
                                          <p:spTgt spid="3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xEl>
                                              <p:pRg end="3" st="3"/>
                                            </p:txEl>
                                          </p:spTgt>
                                        </p:tgtEl>
                                        <p:attrNameLst>
                                          <p:attrName>style.visibility</p:attrName>
                                        </p:attrNameLst>
                                      </p:cBhvr>
                                      <p:to>
                                        <p:strVal val="visible"/>
                                      </p:to>
                                    </p:set>
                                    <p:animEffect filter="fade" transition="in">
                                      <p:cBhvr>
                                        <p:cTn dur="500"/>
                                        <p:tgtEl>
                                          <p:spTgt spid="39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Parents’ Role</a:t>
            </a:r>
            <a:endParaRPr/>
          </a:p>
        </p:txBody>
      </p:sp>
      <p:sp>
        <p:nvSpPr>
          <p:cNvPr id="398" name="Google Shape;398;p41"/>
          <p:cNvSpPr txBox="1"/>
          <p:nvPr>
            <p:ph idx="1" type="body"/>
          </p:nvPr>
        </p:nvSpPr>
        <p:spPr>
          <a:xfrm>
            <a:off x="357200" y="1565275"/>
            <a:ext cx="7588200" cy="3146400"/>
          </a:xfrm>
          <a:prstGeom prst="rect">
            <a:avLst/>
          </a:prstGeom>
          <a:noFill/>
          <a:ln>
            <a:noFill/>
          </a:ln>
        </p:spPr>
        <p:txBody>
          <a:bodyPr anchorCtr="0" anchor="ctr" bIns="91425" lIns="91425" spcFirstLastPara="1" rIns="91425" wrap="square" tIns="91425">
            <a:noAutofit/>
          </a:bodyPr>
          <a:lstStyle/>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Develop an understanding of immersion education</a:t>
            </a:r>
            <a:endParaRPr/>
          </a:p>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Commit to long-term participation</a:t>
            </a:r>
            <a:endParaRPr/>
          </a:p>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Encourage the use of the target language outside of school </a:t>
            </a:r>
            <a:endParaRPr/>
          </a:p>
          <a:p>
            <a:pPr indent="-381000" lvl="0" marL="457200" marR="0" rtl="0" algn="l">
              <a:lnSpc>
                <a:spcPct val="110000"/>
              </a:lnSpc>
              <a:spcBef>
                <a:spcPts val="600"/>
              </a:spcBef>
              <a:spcAft>
                <a:spcPts val="0"/>
              </a:spcAft>
              <a:buClr>
                <a:srgbClr val="C7D3E6"/>
              </a:buClr>
              <a:buSzPts val="2400"/>
              <a:buFont typeface="Roboto Condensed Light"/>
              <a:buChar char="▰"/>
            </a:pPr>
            <a:r>
              <a:rPr b="1" lang="en-US" sz="2220">
                <a:latin typeface="Calibri"/>
                <a:ea typeface="Calibri"/>
                <a:cs typeface="Calibri"/>
                <a:sym typeface="Calibri"/>
              </a:rPr>
              <a:t>Read to your child in English/home language</a:t>
            </a:r>
            <a:endParaRPr/>
          </a:p>
          <a:p>
            <a:pPr indent="-381000" lvl="0" marL="457200" marR="0" rtl="0" algn="l">
              <a:lnSpc>
                <a:spcPct val="110000"/>
              </a:lnSpc>
              <a:spcBef>
                <a:spcPts val="600"/>
              </a:spcBef>
              <a:spcAft>
                <a:spcPts val="0"/>
              </a:spcAft>
              <a:buClr>
                <a:srgbClr val="C7D3E6"/>
              </a:buClr>
              <a:buSzPts val="2400"/>
              <a:buFont typeface="Roboto Condensed Light"/>
              <a:buChar char="▰"/>
            </a:pPr>
            <a:r>
              <a:rPr b="1" lang="en-US" sz="2220">
                <a:latin typeface="Calibri"/>
                <a:ea typeface="Calibri"/>
                <a:cs typeface="Calibri"/>
                <a:sym typeface="Calibri"/>
              </a:rPr>
              <a:t>Provide transportation should you live outside of the boundaries of the attending school</a:t>
            </a:r>
            <a:endParaRPr b="1" sz="222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2"/>
          <p:cNvSpPr txBox="1"/>
          <p:nvPr>
            <p:ph type="ctrTitle"/>
          </p:nvPr>
        </p:nvSpPr>
        <p:spPr>
          <a:xfrm>
            <a:off x="685800" y="1090750"/>
            <a:ext cx="5367900" cy="2961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US"/>
              <a:t>Opportunity to Visit </a:t>
            </a:r>
            <a:endParaRPr/>
          </a:p>
          <a:p>
            <a:pPr indent="0" lvl="0" marL="0" rtl="0" algn="ctr">
              <a:lnSpc>
                <a:spcPct val="100000"/>
              </a:lnSpc>
              <a:spcBef>
                <a:spcPts val="0"/>
              </a:spcBef>
              <a:spcAft>
                <a:spcPts val="0"/>
              </a:spcAft>
              <a:buSzPts val="4800"/>
              <a:buNone/>
            </a:pPr>
            <a:r>
              <a:rPr lang="en-US"/>
              <a:t>with Schools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43"/>
          <p:cNvPicPr preferRelativeResize="0"/>
          <p:nvPr/>
        </p:nvPicPr>
        <p:blipFill rotWithShape="1">
          <a:blip r:embed="rId3">
            <a:alphaModFix/>
          </a:blip>
          <a:srcRect b="0" l="0" r="0" t="0"/>
          <a:stretch/>
        </p:blipFill>
        <p:spPr>
          <a:xfrm>
            <a:off x="4938825" y="1799765"/>
            <a:ext cx="3347724" cy="2318782"/>
          </a:xfrm>
          <a:prstGeom prst="rect">
            <a:avLst/>
          </a:prstGeom>
          <a:noFill/>
          <a:ln cap="flat" cmpd="sng" w="28575">
            <a:solidFill>
              <a:schemeClr val="dk2"/>
            </a:solidFill>
            <a:prstDash val="solid"/>
            <a:round/>
            <a:headEnd len="sm" w="sm" type="none"/>
            <a:tailEnd len="sm" w="sm" type="none"/>
          </a:ln>
        </p:spPr>
      </p:pic>
      <p:sp>
        <p:nvSpPr>
          <p:cNvPr id="409" name="Google Shape;409;p4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Breakout Sessions &amp; Reference Documents</a:t>
            </a:r>
            <a:endParaRPr/>
          </a:p>
        </p:txBody>
      </p:sp>
      <p:pic>
        <p:nvPicPr>
          <p:cNvPr id="410" name="Google Shape;410;p43"/>
          <p:cNvPicPr preferRelativeResize="0"/>
          <p:nvPr/>
        </p:nvPicPr>
        <p:blipFill rotWithShape="1">
          <a:blip r:embed="rId4">
            <a:alphaModFix/>
          </a:blip>
          <a:srcRect b="0" l="0" r="0" t="0"/>
          <a:stretch/>
        </p:blipFill>
        <p:spPr>
          <a:xfrm>
            <a:off x="683285" y="1799775"/>
            <a:ext cx="3035091" cy="2318774"/>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4"/>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elated image" id="416" name="Google Shape;416;p44"/>
          <p:cNvPicPr preferRelativeResize="0"/>
          <p:nvPr/>
        </p:nvPicPr>
        <p:blipFill rotWithShape="1">
          <a:blip r:embed="rId3">
            <a:alphaModFix/>
          </a:blip>
          <a:srcRect b="8744" l="0" r="0" t="0"/>
          <a:stretch/>
        </p:blipFill>
        <p:spPr>
          <a:xfrm>
            <a:off x="2420003" y="404138"/>
            <a:ext cx="4298297" cy="423236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