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3"/>
  </p:notesMasterIdLst>
  <p:handoutMasterIdLst>
    <p:handoutMasterId r:id="rId54"/>
  </p:handoutMasterIdLst>
  <p:sldIdLst>
    <p:sldId id="256" r:id="rId2"/>
    <p:sldId id="337" r:id="rId3"/>
    <p:sldId id="390" r:id="rId4"/>
    <p:sldId id="389" r:id="rId5"/>
    <p:sldId id="359" r:id="rId6"/>
    <p:sldId id="259" r:id="rId7"/>
    <p:sldId id="344" r:id="rId8"/>
    <p:sldId id="370" r:id="rId9"/>
    <p:sldId id="347" r:id="rId10"/>
    <p:sldId id="361" r:id="rId11"/>
    <p:sldId id="384" r:id="rId12"/>
    <p:sldId id="265" r:id="rId13"/>
    <p:sldId id="383" r:id="rId14"/>
    <p:sldId id="263" r:id="rId15"/>
    <p:sldId id="298" r:id="rId16"/>
    <p:sldId id="349" r:id="rId17"/>
    <p:sldId id="339" r:id="rId18"/>
    <p:sldId id="387" r:id="rId19"/>
    <p:sldId id="385" r:id="rId20"/>
    <p:sldId id="379" r:id="rId21"/>
    <p:sldId id="266" r:id="rId22"/>
    <p:sldId id="380" r:id="rId23"/>
    <p:sldId id="381" r:id="rId24"/>
    <p:sldId id="382" r:id="rId25"/>
    <p:sldId id="386" r:id="rId26"/>
    <p:sldId id="340" r:id="rId27"/>
    <p:sldId id="352" r:id="rId28"/>
    <p:sldId id="346" r:id="rId29"/>
    <p:sldId id="351" r:id="rId30"/>
    <p:sldId id="353" r:id="rId31"/>
    <p:sldId id="342" r:id="rId32"/>
    <p:sldId id="354" r:id="rId33"/>
    <p:sldId id="368" r:id="rId34"/>
    <p:sldId id="371" r:id="rId35"/>
    <p:sldId id="355" r:id="rId36"/>
    <p:sldId id="367" r:id="rId37"/>
    <p:sldId id="366" r:id="rId38"/>
    <p:sldId id="363" r:id="rId39"/>
    <p:sldId id="364" r:id="rId40"/>
    <p:sldId id="357" r:id="rId41"/>
    <p:sldId id="360" r:id="rId42"/>
    <p:sldId id="372" r:id="rId43"/>
    <p:sldId id="373" r:id="rId44"/>
    <p:sldId id="374" r:id="rId45"/>
    <p:sldId id="375" r:id="rId46"/>
    <p:sldId id="376" r:id="rId47"/>
    <p:sldId id="377" r:id="rId48"/>
    <p:sldId id="378" r:id="rId49"/>
    <p:sldId id="262" r:id="rId50"/>
    <p:sldId id="338" r:id="rId51"/>
    <p:sldId id="362"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79893" autoAdjust="0"/>
  </p:normalViewPr>
  <p:slideViewPr>
    <p:cSldViewPr snapToGrid="0" snapToObjects="1">
      <p:cViewPr varScale="1">
        <p:scale>
          <a:sx n="111" d="100"/>
          <a:sy n="111" d="100"/>
        </p:scale>
        <p:origin x="121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3EC7D2-C01B-4833-B232-116C70E8EAC9}" type="doc">
      <dgm:prSet loTypeId="urn:microsoft.com/office/officeart/2005/8/layout/hProcess11" loCatId="process" qsTypeId="urn:microsoft.com/office/officeart/2005/8/quickstyle/simple1" qsCatId="simple" csTypeId="urn:microsoft.com/office/officeart/2005/8/colors/accent1_2" csCatId="accent1" phldr="1"/>
      <dgm:spPr/>
    </dgm:pt>
    <dgm:pt modelId="{070FEDF6-C7B9-4EA9-BFC6-D88714D5C5EE}">
      <dgm:prSet phldrT="[Text]"/>
      <dgm:spPr/>
      <dgm:t>
        <a:bodyPr/>
        <a:lstStyle/>
        <a:p>
          <a:r>
            <a:rPr lang="en-US" dirty="0"/>
            <a:t>1972 Title IX enacted</a:t>
          </a:r>
        </a:p>
      </dgm:t>
    </dgm:pt>
    <dgm:pt modelId="{863AC4C4-0998-4E7C-AB12-C29553FB5549}" type="parTrans" cxnId="{B60534F6-74D3-4020-B3BF-D74166A01782}">
      <dgm:prSet/>
      <dgm:spPr/>
      <dgm:t>
        <a:bodyPr/>
        <a:lstStyle/>
        <a:p>
          <a:endParaRPr lang="en-US"/>
        </a:p>
      </dgm:t>
    </dgm:pt>
    <dgm:pt modelId="{7150F28B-1334-4A45-A271-79AE63B23C10}" type="sibTrans" cxnId="{B60534F6-74D3-4020-B3BF-D74166A01782}">
      <dgm:prSet/>
      <dgm:spPr/>
      <dgm:t>
        <a:bodyPr/>
        <a:lstStyle/>
        <a:p>
          <a:endParaRPr lang="en-US"/>
        </a:p>
      </dgm:t>
    </dgm:pt>
    <dgm:pt modelId="{0B9AD8C0-210C-43EC-B5E3-3A8685030D30}">
      <dgm:prSet phldrT="[Text]"/>
      <dgm:spPr/>
      <dgm:t>
        <a:bodyPr/>
        <a:lstStyle/>
        <a:p>
          <a:r>
            <a:rPr lang="en-US" dirty="0"/>
            <a:t>1997 OCR issues guidance on sexual harassment recognizing responsibility of schools to respond</a:t>
          </a:r>
        </a:p>
      </dgm:t>
    </dgm:pt>
    <dgm:pt modelId="{4DF5E366-E3D2-4E9D-9AF6-78E13FCCF44D}" type="parTrans" cxnId="{5CB95FE9-35A3-49BC-90E6-49C1E4E6515B}">
      <dgm:prSet/>
      <dgm:spPr/>
      <dgm:t>
        <a:bodyPr/>
        <a:lstStyle/>
        <a:p>
          <a:endParaRPr lang="en-US"/>
        </a:p>
      </dgm:t>
    </dgm:pt>
    <dgm:pt modelId="{368E6B58-93DB-48EB-BE42-5386B51481F9}" type="sibTrans" cxnId="{5CB95FE9-35A3-49BC-90E6-49C1E4E6515B}">
      <dgm:prSet/>
      <dgm:spPr/>
      <dgm:t>
        <a:bodyPr/>
        <a:lstStyle/>
        <a:p>
          <a:endParaRPr lang="en-US"/>
        </a:p>
      </dgm:t>
    </dgm:pt>
    <dgm:pt modelId="{D1ED3DB3-E905-4900-9F38-44C6FDDB8808}">
      <dgm:prSet phldrT="[Text]"/>
      <dgm:spPr/>
      <dgm:t>
        <a:bodyPr/>
        <a:lstStyle/>
        <a:p>
          <a:r>
            <a:rPr lang="en-US" dirty="0"/>
            <a:t>1974 HEW issues Title IX </a:t>
          </a:r>
          <a:r>
            <a:rPr lang="en-US" dirty="0" err="1"/>
            <a:t>regs</a:t>
          </a:r>
          <a:endParaRPr lang="en-US" dirty="0"/>
        </a:p>
      </dgm:t>
    </dgm:pt>
    <dgm:pt modelId="{5B13FF4A-1C03-444C-9C89-78C978DDE460}" type="parTrans" cxnId="{993F60E7-0551-4B64-BB9D-5241073D4349}">
      <dgm:prSet/>
      <dgm:spPr/>
      <dgm:t>
        <a:bodyPr/>
        <a:lstStyle/>
        <a:p>
          <a:endParaRPr lang="en-US"/>
        </a:p>
      </dgm:t>
    </dgm:pt>
    <dgm:pt modelId="{FF44464E-3E85-46D9-BBAE-9924FF3C9C56}" type="sibTrans" cxnId="{993F60E7-0551-4B64-BB9D-5241073D4349}">
      <dgm:prSet/>
      <dgm:spPr/>
      <dgm:t>
        <a:bodyPr/>
        <a:lstStyle/>
        <a:p>
          <a:endParaRPr lang="en-US"/>
        </a:p>
      </dgm:t>
    </dgm:pt>
    <dgm:pt modelId="{9EA532A0-DF43-4B5B-B33A-D9EFAF2F8B41}">
      <dgm:prSet phldrT="[Text]"/>
      <dgm:spPr/>
      <dgm:t>
        <a:bodyPr/>
        <a:lstStyle/>
        <a:p>
          <a:r>
            <a:rPr lang="en-US" dirty="0"/>
            <a:t>1980 Title IX enforcement transferred to new ED OCR office</a:t>
          </a:r>
        </a:p>
      </dgm:t>
    </dgm:pt>
    <dgm:pt modelId="{0C55509A-082B-469B-88D3-76E8532A6D33}" type="parTrans" cxnId="{09BD9BF5-98B1-459E-959E-2FF1C0243D14}">
      <dgm:prSet/>
      <dgm:spPr/>
      <dgm:t>
        <a:bodyPr/>
        <a:lstStyle/>
        <a:p>
          <a:endParaRPr lang="en-US"/>
        </a:p>
      </dgm:t>
    </dgm:pt>
    <dgm:pt modelId="{AA11E816-F6A7-4BAA-AD41-861D494312A7}" type="sibTrans" cxnId="{09BD9BF5-98B1-459E-959E-2FF1C0243D14}">
      <dgm:prSet/>
      <dgm:spPr/>
      <dgm:t>
        <a:bodyPr/>
        <a:lstStyle/>
        <a:p>
          <a:endParaRPr lang="en-US"/>
        </a:p>
      </dgm:t>
    </dgm:pt>
    <dgm:pt modelId="{E50B2D6D-A574-415D-8DCB-36FF0EEE4606}">
      <dgm:prSet phldrT="[Text]"/>
      <dgm:spPr/>
      <dgm:t>
        <a:bodyPr/>
        <a:lstStyle/>
        <a:p>
          <a:r>
            <a:rPr lang="en-US" dirty="0"/>
            <a:t>1992 SCOTUS recognizes student right to money damages for sexual harassment (Franklin v. Gwinnett)</a:t>
          </a:r>
        </a:p>
      </dgm:t>
    </dgm:pt>
    <dgm:pt modelId="{0E50C2C8-E5EB-47D5-B094-6A434202C965}" type="parTrans" cxnId="{707ABDF4-5948-4875-B784-D2880CFA7DDF}">
      <dgm:prSet/>
      <dgm:spPr/>
      <dgm:t>
        <a:bodyPr/>
        <a:lstStyle/>
        <a:p>
          <a:endParaRPr lang="en-US"/>
        </a:p>
      </dgm:t>
    </dgm:pt>
    <dgm:pt modelId="{48FBF140-EF47-470A-A09B-89EE04CC45A8}" type="sibTrans" cxnId="{707ABDF4-5948-4875-B784-D2880CFA7DDF}">
      <dgm:prSet/>
      <dgm:spPr/>
      <dgm:t>
        <a:bodyPr/>
        <a:lstStyle/>
        <a:p>
          <a:endParaRPr lang="en-US"/>
        </a:p>
      </dgm:t>
    </dgm:pt>
    <dgm:pt modelId="{2B9179C7-6B54-4A24-A225-A1C70769BDF4}">
      <dgm:prSet phldrT="[Text]"/>
      <dgm:spPr/>
      <dgm:t>
        <a:bodyPr/>
        <a:lstStyle/>
        <a:p>
          <a:r>
            <a:rPr lang="en-US" dirty="0"/>
            <a:t>1986 Jeanne </a:t>
          </a:r>
          <a:r>
            <a:rPr lang="en-US" dirty="0" err="1"/>
            <a:t>Clery</a:t>
          </a:r>
          <a:r>
            <a:rPr lang="en-US" dirty="0"/>
            <a:t> raped and murdered in her residence hall at Lehigh University</a:t>
          </a:r>
        </a:p>
      </dgm:t>
    </dgm:pt>
    <dgm:pt modelId="{2309EF3A-3933-40AF-BB82-505E4B5D5181}" type="parTrans" cxnId="{7F39CB05-375E-47CB-A84B-6172DDF91903}">
      <dgm:prSet/>
      <dgm:spPr/>
      <dgm:t>
        <a:bodyPr/>
        <a:lstStyle/>
        <a:p>
          <a:endParaRPr lang="en-US"/>
        </a:p>
      </dgm:t>
    </dgm:pt>
    <dgm:pt modelId="{A6348590-D44C-48D5-A9CA-21418B90BC26}" type="sibTrans" cxnId="{7F39CB05-375E-47CB-A84B-6172DDF91903}">
      <dgm:prSet/>
      <dgm:spPr/>
      <dgm:t>
        <a:bodyPr/>
        <a:lstStyle/>
        <a:p>
          <a:endParaRPr lang="en-US"/>
        </a:p>
      </dgm:t>
    </dgm:pt>
    <dgm:pt modelId="{837D5315-4112-4C1A-9106-C3DFD0ED9F79}">
      <dgm:prSet phldrT="[Text]"/>
      <dgm:spPr/>
      <dgm:t>
        <a:bodyPr/>
        <a:lstStyle/>
        <a:p>
          <a:r>
            <a:rPr lang="en-US" dirty="0"/>
            <a:t>1990 Congress enacts </a:t>
          </a:r>
          <a:r>
            <a:rPr lang="en-US" dirty="0" err="1"/>
            <a:t>Clery</a:t>
          </a:r>
          <a:r>
            <a:rPr lang="en-US" dirty="0"/>
            <a:t> Act to require university reporting of violent crimes</a:t>
          </a:r>
        </a:p>
      </dgm:t>
    </dgm:pt>
    <dgm:pt modelId="{9E832583-F8CA-4C75-987B-BE99640E104F}" type="parTrans" cxnId="{66801103-85A0-47B8-AA29-D62298C53A9C}">
      <dgm:prSet/>
      <dgm:spPr/>
      <dgm:t>
        <a:bodyPr/>
        <a:lstStyle/>
        <a:p>
          <a:endParaRPr lang="en-US"/>
        </a:p>
      </dgm:t>
    </dgm:pt>
    <dgm:pt modelId="{E769054A-D38A-4446-AB12-6C733F1D6722}" type="sibTrans" cxnId="{66801103-85A0-47B8-AA29-D62298C53A9C}">
      <dgm:prSet/>
      <dgm:spPr/>
      <dgm:t>
        <a:bodyPr/>
        <a:lstStyle/>
        <a:p>
          <a:endParaRPr lang="en-US"/>
        </a:p>
      </dgm:t>
    </dgm:pt>
    <dgm:pt modelId="{F31F33D6-E50A-4815-BE5E-55114C44ECA3}">
      <dgm:prSet phldrT="[Text]"/>
      <dgm:spPr/>
      <dgm:t>
        <a:bodyPr/>
        <a:lstStyle/>
        <a:p>
          <a:r>
            <a:rPr lang="en-US" dirty="0"/>
            <a:t>1994 Congress enacts Violence Against Women Act (VAWA)</a:t>
          </a:r>
        </a:p>
      </dgm:t>
    </dgm:pt>
    <dgm:pt modelId="{E11C1D6C-9878-4F15-8DE9-F0041BF3A590}" type="parTrans" cxnId="{664994A8-7061-47F1-95AA-6C108493916C}">
      <dgm:prSet/>
      <dgm:spPr/>
      <dgm:t>
        <a:bodyPr/>
        <a:lstStyle/>
        <a:p>
          <a:endParaRPr lang="en-US"/>
        </a:p>
      </dgm:t>
    </dgm:pt>
    <dgm:pt modelId="{CC287336-A219-4A8D-BF36-E2B4F00CF548}" type="sibTrans" cxnId="{664994A8-7061-47F1-95AA-6C108493916C}">
      <dgm:prSet/>
      <dgm:spPr/>
      <dgm:t>
        <a:bodyPr/>
        <a:lstStyle/>
        <a:p>
          <a:endParaRPr lang="en-US"/>
        </a:p>
      </dgm:t>
    </dgm:pt>
    <dgm:pt modelId="{26002CE5-D28C-4892-82B6-0B4EF95217F0}" type="pres">
      <dgm:prSet presAssocID="{0F3EC7D2-C01B-4833-B232-116C70E8EAC9}" presName="Name0" presStyleCnt="0">
        <dgm:presLayoutVars>
          <dgm:dir/>
          <dgm:resizeHandles val="exact"/>
        </dgm:presLayoutVars>
      </dgm:prSet>
      <dgm:spPr/>
    </dgm:pt>
    <dgm:pt modelId="{0066B6BC-83D3-49F4-A384-9EDC61EFCD9B}" type="pres">
      <dgm:prSet presAssocID="{0F3EC7D2-C01B-4833-B232-116C70E8EAC9}" presName="arrow" presStyleLbl="bgShp" presStyleIdx="0" presStyleCnt="1"/>
      <dgm:spPr/>
    </dgm:pt>
    <dgm:pt modelId="{95E6E949-13C0-4F90-8368-F71FF13534AF}" type="pres">
      <dgm:prSet presAssocID="{0F3EC7D2-C01B-4833-B232-116C70E8EAC9}" presName="points" presStyleCnt="0"/>
      <dgm:spPr/>
    </dgm:pt>
    <dgm:pt modelId="{CBB0DF89-503A-4BF7-80F2-654F7DF00B7F}" type="pres">
      <dgm:prSet presAssocID="{070FEDF6-C7B9-4EA9-BFC6-D88714D5C5EE}" presName="compositeA" presStyleCnt="0"/>
      <dgm:spPr/>
    </dgm:pt>
    <dgm:pt modelId="{F42248A4-F818-4D70-B9FC-93717C22E3A2}" type="pres">
      <dgm:prSet presAssocID="{070FEDF6-C7B9-4EA9-BFC6-D88714D5C5EE}" presName="textA" presStyleLbl="revTx" presStyleIdx="0" presStyleCnt="8">
        <dgm:presLayoutVars>
          <dgm:bulletEnabled val="1"/>
        </dgm:presLayoutVars>
      </dgm:prSet>
      <dgm:spPr/>
    </dgm:pt>
    <dgm:pt modelId="{73C29393-DC58-444D-B303-F638C064A404}" type="pres">
      <dgm:prSet presAssocID="{070FEDF6-C7B9-4EA9-BFC6-D88714D5C5EE}" presName="circleA" presStyleLbl="node1" presStyleIdx="0" presStyleCnt="8"/>
      <dgm:spPr/>
    </dgm:pt>
    <dgm:pt modelId="{3C867B28-6246-49F2-920B-717CB697C788}" type="pres">
      <dgm:prSet presAssocID="{070FEDF6-C7B9-4EA9-BFC6-D88714D5C5EE}" presName="spaceA" presStyleCnt="0"/>
      <dgm:spPr/>
    </dgm:pt>
    <dgm:pt modelId="{2E2B3366-089D-4B2E-9E03-7ACE86C9C484}" type="pres">
      <dgm:prSet presAssocID="{7150F28B-1334-4A45-A271-79AE63B23C10}" presName="space" presStyleCnt="0"/>
      <dgm:spPr/>
    </dgm:pt>
    <dgm:pt modelId="{C33E79D4-3030-48B9-9E0C-60D7F28E5C7C}" type="pres">
      <dgm:prSet presAssocID="{D1ED3DB3-E905-4900-9F38-44C6FDDB8808}" presName="compositeB" presStyleCnt="0"/>
      <dgm:spPr/>
    </dgm:pt>
    <dgm:pt modelId="{510A7481-7B96-4EC8-8505-CB3A7058D133}" type="pres">
      <dgm:prSet presAssocID="{D1ED3DB3-E905-4900-9F38-44C6FDDB8808}" presName="textB" presStyleLbl="revTx" presStyleIdx="1" presStyleCnt="8">
        <dgm:presLayoutVars>
          <dgm:bulletEnabled val="1"/>
        </dgm:presLayoutVars>
      </dgm:prSet>
      <dgm:spPr/>
    </dgm:pt>
    <dgm:pt modelId="{BDC3DD48-A93A-4B7B-AFC1-BCA01D104098}" type="pres">
      <dgm:prSet presAssocID="{D1ED3DB3-E905-4900-9F38-44C6FDDB8808}" presName="circleB" presStyleLbl="node1" presStyleIdx="1" presStyleCnt="8"/>
      <dgm:spPr/>
    </dgm:pt>
    <dgm:pt modelId="{C2DCECBF-4222-4A41-9433-24EE5E50A28A}" type="pres">
      <dgm:prSet presAssocID="{D1ED3DB3-E905-4900-9F38-44C6FDDB8808}" presName="spaceB" presStyleCnt="0"/>
      <dgm:spPr/>
    </dgm:pt>
    <dgm:pt modelId="{7A8A2AAC-F653-4B37-A823-C052E003C8C2}" type="pres">
      <dgm:prSet presAssocID="{FF44464E-3E85-46D9-BBAE-9924FF3C9C56}" presName="space" presStyleCnt="0"/>
      <dgm:spPr/>
    </dgm:pt>
    <dgm:pt modelId="{B822D2FB-91C2-44C0-91ED-C2543E1F34B4}" type="pres">
      <dgm:prSet presAssocID="{9EA532A0-DF43-4B5B-B33A-D9EFAF2F8B41}" presName="compositeA" presStyleCnt="0"/>
      <dgm:spPr/>
    </dgm:pt>
    <dgm:pt modelId="{2C85CF7C-2595-4806-BF7D-C9D494411331}" type="pres">
      <dgm:prSet presAssocID="{9EA532A0-DF43-4B5B-B33A-D9EFAF2F8B41}" presName="textA" presStyleLbl="revTx" presStyleIdx="2" presStyleCnt="8">
        <dgm:presLayoutVars>
          <dgm:bulletEnabled val="1"/>
        </dgm:presLayoutVars>
      </dgm:prSet>
      <dgm:spPr/>
    </dgm:pt>
    <dgm:pt modelId="{8C2385F0-B1E6-4B17-8486-1F8633C935D4}" type="pres">
      <dgm:prSet presAssocID="{9EA532A0-DF43-4B5B-B33A-D9EFAF2F8B41}" presName="circleA" presStyleLbl="node1" presStyleIdx="2" presStyleCnt="8"/>
      <dgm:spPr/>
    </dgm:pt>
    <dgm:pt modelId="{314C14CC-DD06-4EBA-A1A5-03A956F0C20C}" type="pres">
      <dgm:prSet presAssocID="{9EA532A0-DF43-4B5B-B33A-D9EFAF2F8B41}" presName="spaceA" presStyleCnt="0"/>
      <dgm:spPr/>
    </dgm:pt>
    <dgm:pt modelId="{EBF6F0AB-D584-47B0-B16F-57CE420AE87D}" type="pres">
      <dgm:prSet presAssocID="{AA11E816-F6A7-4BAA-AD41-861D494312A7}" presName="space" presStyleCnt="0"/>
      <dgm:spPr/>
    </dgm:pt>
    <dgm:pt modelId="{1EAB843C-A75D-45BA-9DC3-2BE64734E1D8}" type="pres">
      <dgm:prSet presAssocID="{2B9179C7-6B54-4A24-A225-A1C70769BDF4}" presName="compositeB" presStyleCnt="0"/>
      <dgm:spPr/>
    </dgm:pt>
    <dgm:pt modelId="{EA2D5534-BEEF-4A44-A3A5-23683C539CF5}" type="pres">
      <dgm:prSet presAssocID="{2B9179C7-6B54-4A24-A225-A1C70769BDF4}" presName="textB" presStyleLbl="revTx" presStyleIdx="3" presStyleCnt="8">
        <dgm:presLayoutVars>
          <dgm:bulletEnabled val="1"/>
        </dgm:presLayoutVars>
      </dgm:prSet>
      <dgm:spPr/>
    </dgm:pt>
    <dgm:pt modelId="{61C7F862-9206-4979-BE9C-D340D07DA76E}" type="pres">
      <dgm:prSet presAssocID="{2B9179C7-6B54-4A24-A225-A1C70769BDF4}" presName="circleB" presStyleLbl="node1" presStyleIdx="3" presStyleCnt="8"/>
      <dgm:spPr/>
    </dgm:pt>
    <dgm:pt modelId="{D1DC2461-C6EF-404A-9271-2531C0D1DC2B}" type="pres">
      <dgm:prSet presAssocID="{2B9179C7-6B54-4A24-A225-A1C70769BDF4}" presName="spaceB" presStyleCnt="0"/>
      <dgm:spPr/>
    </dgm:pt>
    <dgm:pt modelId="{118F64AF-4CF5-45B8-8536-3C1CD55095AF}" type="pres">
      <dgm:prSet presAssocID="{A6348590-D44C-48D5-A9CA-21418B90BC26}" presName="space" presStyleCnt="0"/>
      <dgm:spPr/>
    </dgm:pt>
    <dgm:pt modelId="{DD300808-83BC-4FFF-BB16-243C660F0E54}" type="pres">
      <dgm:prSet presAssocID="{837D5315-4112-4C1A-9106-C3DFD0ED9F79}" presName="compositeA" presStyleCnt="0"/>
      <dgm:spPr/>
    </dgm:pt>
    <dgm:pt modelId="{56130FC5-6894-42D5-9049-8544EB62D88D}" type="pres">
      <dgm:prSet presAssocID="{837D5315-4112-4C1A-9106-C3DFD0ED9F79}" presName="textA" presStyleLbl="revTx" presStyleIdx="4" presStyleCnt="8">
        <dgm:presLayoutVars>
          <dgm:bulletEnabled val="1"/>
        </dgm:presLayoutVars>
      </dgm:prSet>
      <dgm:spPr/>
    </dgm:pt>
    <dgm:pt modelId="{7613ACBC-2AA3-4DB5-B1E0-9307D6664EA1}" type="pres">
      <dgm:prSet presAssocID="{837D5315-4112-4C1A-9106-C3DFD0ED9F79}" presName="circleA" presStyleLbl="node1" presStyleIdx="4" presStyleCnt="8"/>
      <dgm:spPr/>
    </dgm:pt>
    <dgm:pt modelId="{35FA47C5-C189-4246-8F9F-880E8C4BFE1E}" type="pres">
      <dgm:prSet presAssocID="{837D5315-4112-4C1A-9106-C3DFD0ED9F79}" presName="spaceA" presStyleCnt="0"/>
      <dgm:spPr/>
    </dgm:pt>
    <dgm:pt modelId="{73449F4D-8332-48FB-AC55-29E52549E2DF}" type="pres">
      <dgm:prSet presAssocID="{E769054A-D38A-4446-AB12-6C733F1D6722}" presName="space" presStyleCnt="0"/>
      <dgm:spPr/>
    </dgm:pt>
    <dgm:pt modelId="{F24A4FBE-AFCB-4CAF-9AC7-061DFD946A30}" type="pres">
      <dgm:prSet presAssocID="{E50B2D6D-A574-415D-8DCB-36FF0EEE4606}" presName="compositeB" presStyleCnt="0"/>
      <dgm:spPr/>
    </dgm:pt>
    <dgm:pt modelId="{26008F89-85E4-4B05-BC60-63B34C243024}" type="pres">
      <dgm:prSet presAssocID="{E50B2D6D-A574-415D-8DCB-36FF0EEE4606}" presName="textB" presStyleLbl="revTx" presStyleIdx="5" presStyleCnt="8">
        <dgm:presLayoutVars>
          <dgm:bulletEnabled val="1"/>
        </dgm:presLayoutVars>
      </dgm:prSet>
      <dgm:spPr/>
    </dgm:pt>
    <dgm:pt modelId="{EE2E5AA5-84FD-4EAA-AED1-1EED86309886}" type="pres">
      <dgm:prSet presAssocID="{E50B2D6D-A574-415D-8DCB-36FF0EEE4606}" presName="circleB" presStyleLbl="node1" presStyleIdx="5" presStyleCnt="8"/>
      <dgm:spPr/>
    </dgm:pt>
    <dgm:pt modelId="{0B6FC01E-B3DC-49BB-9E74-B64A2B69120B}" type="pres">
      <dgm:prSet presAssocID="{E50B2D6D-A574-415D-8DCB-36FF0EEE4606}" presName="spaceB" presStyleCnt="0"/>
      <dgm:spPr/>
    </dgm:pt>
    <dgm:pt modelId="{8DA1DDE1-8F0C-421E-A2DE-64232F55CC58}" type="pres">
      <dgm:prSet presAssocID="{48FBF140-EF47-470A-A09B-89EE04CC45A8}" presName="space" presStyleCnt="0"/>
      <dgm:spPr/>
    </dgm:pt>
    <dgm:pt modelId="{5EED559C-C9F4-405D-A41E-03F491159E7A}" type="pres">
      <dgm:prSet presAssocID="{F31F33D6-E50A-4815-BE5E-55114C44ECA3}" presName="compositeA" presStyleCnt="0"/>
      <dgm:spPr/>
    </dgm:pt>
    <dgm:pt modelId="{DA606006-3927-430F-BB73-AA547587C0AF}" type="pres">
      <dgm:prSet presAssocID="{F31F33D6-E50A-4815-BE5E-55114C44ECA3}" presName="textA" presStyleLbl="revTx" presStyleIdx="6" presStyleCnt="8">
        <dgm:presLayoutVars>
          <dgm:bulletEnabled val="1"/>
        </dgm:presLayoutVars>
      </dgm:prSet>
      <dgm:spPr/>
    </dgm:pt>
    <dgm:pt modelId="{FCF8ED0D-3128-438D-9CE8-79F3DC924189}" type="pres">
      <dgm:prSet presAssocID="{F31F33D6-E50A-4815-BE5E-55114C44ECA3}" presName="circleA" presStyleLbl="node1" presStyleIdx="6" presStyleCnt="8"/>
      <dgm:spPr/>
    </dgm:pt>
    <dgm:pt modelId="{02C32E54-D505-4D49-899A-3000A58D509C}" type="pres">
      <dgm:prSet presAssocID="{F31F33D6-E50A-4815-BE5E-55114C44ECA3}" presName="spaceA" presStyleCnt="0"/>
      <dgm:spPr/>
    </dgm:pt>
    <dgm:pt modelId="{CADE67C5-275D-4AFB-B1FD-EAC753D7581C}" type="pres">
      <dgm:prSet presAssocID="{CC287336-A219-4A8D-BF36-E2B4F00CF548}" presName="space" presStyleCnt="0"/>
      <dgm:spPr/>
    </dgm:pt>
    <dgm:pt modelId="{CBB7B441-C053-4465-9E29-BBBABF9D94BE}" type="pres">
      <dgm:prSet presAssocID="{0B9AD8C0-210C-43EC-B5E3-3A8685030D30}" presName="compositeB" presStyleCnt="0"/>
      <dgm:spPr/>
    </dgm:pt>
    <dgm:pt modelId="{859E3771-20F9-41EE-B5C5-6A6E8358866E}" type="pres">
      <dgm:prSet presAssocID="{0B9AD8C0-210C-43EC-B5E3-3A8685030D30}" presName="textB" presStyleLbl="revTx" presStyleIdx="7" presStyleCnt="8">
        <dgm:presLayoutVars>
          <dgm:bulletEnabled val="1"/>
        </dgm:presLayoutVars>
      </dgm:prSet>
      <dgm:spPr/>
    </dgm:pt>
    <dgm:pt modelId="{427E948B-AF65-42B3-B134-09784633F61D}" type="pres">
      <dgm:prSet presAssocID="{0B9AD8C0-210C-43EC-B5E3-3A8685030D30}" presName="circleB" presStyleLbl="node1" presStyleIdx="7" presStyleCnt="8"/>
      <dgm:spPr/>
    </dgm:pt>
    <dgm:pt modelId="{43A050B4-F100-4FA4-9184-12CC9DD88989}" type="pres">
      <dgm:prSet presAssocID="{0B9AD8C0-210C-43EC-B5E3-3A8685030D30}" presName="spaceB" presStyleCnt="0"/>
      <dgm:spPr/>
    </dgm:pt>
  </dgm:ptLst>
  <dgm:cxnLst>
    <dgm:cxn modelId="{66801103-85A0-47B8-AA29-D62298C53A9C}" srcId="{0F3EC7D2-C01B-4833-B232-116C70E8EAC9}" destId="{837D5315-4112-4C1A-9106-C3DFD0ED9F79}" srcOrd="4" destOrd="0" parTransId="{9E832583-F8CA-4C75-987B-BE99640E104F}" sibTransId="{E769054A-D38A-4446-AB12-6C733F1D6722}"/>
    <dgm:cxn modelId="{7F39CB05-375E-47CB-A84B-6172DDF91903}" srcId="{0F3EC7D2-C01B-4833-B232-116C70E8EAC9}" destId="{2B9179C7-6B54-4A24-A225-A1C70769BDF4}" srcOrd="3" destOrd="0" parTransId="{2309EF3A-3933-40AF-BB82-505E4B5D5181}" sibTransId="{A6348590-D44C-48D5-A9CA-21418B90BC26}"/>
    <dgm:cxn modelId="{3819C021-B433-4793-A8B6-8D7946735FB2}" type="presOf" srcId="{0F3EC7D2-C01B-4833-B232-116C70E8EAC9}" destId="{26002CE5-D28C-4892-82B6-0B4EF95217F0}" srcOrd="0" destOrd="0" presId="urn:microsoft.com/office/officeart/2005/8/layout/hProcess11"/>
    <dgm:cxn modelId="{3F2FCF50-F261-4C85-AAE5-7C3846E852C2}" type="presOf" srcId="{9EA532A0-DF43-4B5B-B33A-D9EFAF2F8B41}" destId="{2C85CF7C-2595-4806-BF7D-C9D494411331}" srcOrd="0" destOrd="0" presId="urn:microsoft.com/office/officeart/2005/8/layout/hProcess11"/>
    <dgm:cxn modelId="{C37BF55B-1C12-420D-B7E5-FD33ACEF6140}" type="presOf" srcId="{2B9179C7-6B54-4A24-A225-A1C70769BDF4}" destId="{EA2D5534-BEEF-4A44-A3A5-23683C539CF5}" srcOrd="0" destOrd="0" presId="urn:microsoft.com/office/officeart/2005/8/layout/hProcess11"/>
    <dgm:cxn modelId="{10B1D45F-EA07-4E22-AC40-EFB30C56DFC7}" type="presOf" srcId="{E50B2D6D-A574-415D-8DCB-36FF0EEE4606}" destId="{26008F89-85E4-4B05-BC60-63B34C243024}" srcOrd="0" destOrd="0" presId="urn:microsoft.com/office/officeart/2005/8/layout/hProcess11"/>
    <dgm:cxn modelId="{9EBA4A91-C95A-4FED-8E06-CD5DED541C63}" type="presOf" srcId="{D1ED3DB3-E905-4900-9F38-44C6FDDB8808}" destId="{510A7481-7B96-4EC8-8505-CB3A7058D133}" srcOrd="0" destOrd="0" presId="urn:microsoft.com/office/officeart/2005/8/layout/hProcess11"/>
    <dgm:cxn modelId="{664994A8-7061-47F1-95AA-6C108493916C}" srcId="{0F3EC7D2-C01B-4833-B232-116C70E8EAC9}" destId="{F31F33D6-E50A-4815-BE5E-55114C44ECA3}" srcOrd="6" destOrd="0" parTransId="{E11C1D6C-9878-4F15-8DE9-F0041BF3A590}" sibTransId="{CC287336-A219-4A8D-BF36-E2B4F00CF548}"/>
    <dgm:cxn modelId="{291BEEBD-5EAF-40E2-88CC-7F113D015F1D}" type="presOf" srcId="{837D5315-4112-4C1A-9106-C3DFD0ED9F79}" destId="{56130FC5-6894-42D5-9049-8544EB62D88D}" srcOrd="0" destOrd="0" presId="urn:microsoft.com/office/officeart/2005/8/layout/hProcess11"/>
    <dgm:cxn modelId="{CBE9FDC4-B6A0-4CE0-B944-BD5A78A2E0A7}" type="presOf" srcId="{070FEDF6-C7B9-4EA9-BFC6-D88714D5C5EE}" destId="{F42248A4-F818-4D70-B9FC-93717C22E3A2}" srcOrd="0" destOrd="0" presId="urn:microsoft.com/office/officeart/2005/8/layout/hProcess11"/>
    <dgm:cxn modelId="{05970DDE-B747-4BC4-BE58-3597AC8801C0}" type="presOf" srcId="{F31F33D6-E50A-4815-BE5E-55114C44ECA3}" destId="{DA606006-3927-430F-BB73-AA547587C0AF}" srcOrd="0" destOrd="0" presId="urn:microsoft.com/office/officeart/2005/8/layout/hProcess11"/>
    <dgm:cxn modelId="{B9078FDF-AF12-414B-A09D-B8D2A0285E9A}" type="presOf" srcId="{0B9AD8C0-210C-43EC-B5E3-3A8685030D30}" destId="{859E3771-20F9-41EE-B5C5-6A6E8358866E}" srcOrd="0" destOrd="0" presId="urn:microsoft.com/office/officeart/2005/8/layout/hProcess11"/>
    <dgm:cxn modelId="{993F60E7-0551-4B64-BB9D-5241073D4349}" srcId="{0F3EC7D2-C01B-4833-B232-116C70E8EAC9}" destId="{D1ED3DB3-E905-4900-9F38-44C6FDDB8808}" srcOrd="1" destOrd="0" parTransId="{5B13FF4A-1C03-444C-9C89-78C978DDE460}" sibTransId="{FF44464E-3E85-46D9-BBAE-9924FF3C9C56}"/>
    <dgm:cxn modelId="{5CB95FE9-35A3-49BC-90E6-49C1E4E6515B}" srcId="{0F3EC7D2-C01B-4833-B232-116C70E8EAC9}" destId="{0B9AD8C0-210C-43EC-B5E3-3A8685030D30}" srcOrd="7" destOrd="0" parTransId="{4DF5E366-E3D2-4E9D-9AF6-78E13FCCF44D}" sibTransId="{368E6B58-93DB-48EB-BE42-5386B51481F9}"/>
    <dgm:cxn modelId="{707ABDF4-5948-4875-B784-D2880CFA7DDF}" srcId="{0F3EC7D2-C01B-4833-B232-116C70E8EAC9}" destId="{E50B2D6D-A574-415D-8DCB-36FF0EEE4606}" srcOrd="5" destOrd="0" parTransId="{0E50C2C8-E5EB-47D5-B094-6A434202C965}" sibTransId="{48FBF140-EF47-470A-A09B-89EE04CC45A8}"/>
    <dgm:cxn modelId="{09BD9BF5-98B1-459E-959E-2FF1C0243D14}" srcId="{0F3EC7D2-C01B-4833-B232-116C70E8EAC9}" destId="{9EA532A0-DF43-4B5B-B33A-D9EFAF2F8B41}" srcOrd="2" destOrd="0" parTransId="{0C55509A-082B-469B-88D3-76E8532A6D33}" sibTransId="{AA11E816-F6A7-4BAA-AD41-861D494312A7}"/>
    <dgm:cxn modelId="{B60534F6-74D3-4020-B3BF-D74166A01782}" srcId="{0F3EC7D2-C01B-4833-B232-116C70E8EAC9}" destId="{070FEDF6-C7B9-4EA9-BFC6-D88714D5C5EE}" srcOrd="0" destOrd="0" parTransId="{863AC4C4-0998-4E7C-AB12-C29553FB5549}" sibTransId="{7150F28B-1334-4A45-A271-79AE63B23C10}"/>
    <dgm:cxn modelId="{2875BFD4-FB93-4F6C-A33D-CD3DE5846D14}" type="presParOf" srcId="{26002CE5-D28C-4892-82B6-0B4EF95217F0}" destId="{0066B6BC-83D3-49F4-A384-9EDC61EFCD9B}" srcOrd="0" destOrd="0" presId="urn:microsoft.com/office/officeart/2005/8/layout/hProcess11"/>
    <dgm:cxn modelId="{AB9AC55B-B184-4BB3-BA5C-1C6B433D6032}" type="presParOf" srcId="{26002CE5-D28C-4892-82B6-0B4EF95217F0}" destId="{95E6E949-13C0-4F90-8368-F71FF13534AF}" srcOrd="1" destOrd="0" presId="urn:microsoft.com/office/officeart/2005/8/layout/hProcess11"/>
    <dgm:cxn modelId="{05F74294-D0CE-42D5-A132-F273EE4C5044}" type="presParOf" srcId="{95E6E949-13C0-4F90-8368-F71FF13534AF}" destId="{CBB0DF89-503A-4BF7-80F2-654F7DF00B7F}" srcOrd="0" destOrd="0" presId="urn:microsoft.com/office/officeart/2005/8/layout/hProcess11"/>
    <dgm:cxn modelId="{1D24B0CA-AFBE-4506-8776-87DBB9AE01EC}" type="presParOf" srcId="{CBB0DF89-503A-4BF7-80F2-654F7DF00B7F}" destId="{F42248A4-F818-4D70-B9FC-93717C22E3A2}" srcOrd="0" destOrd="0" presId="urn:microsoft.com/office/officeart/2005/8/layout/hProcess11"/>
    <dgm:cxn modelId="{E0D99FC0-B8B7-4031-A9A2-E6514D453C5D}" type="presParOf" srcId="{CBB0DF89-503A-4BF7-80F2-654F7DF00B7F}" destId="{73C29393-DC58-444D-B303-F638C064A404}" srcOrd="1" destOrd="0" presId="urn:microsoft.com/office/officeart/2005/8/layout/hProcess11"/>
    <dgm:cxn modelId="{C1E7963D-4381-4410-9A66-737A29D0857B}" type="presParOf" srcId="{CBB0DF89-503A-4BF7-80F2-654F7DF00B7F}" destId="{3C867B28-6246-49F2-920B-717CB697C788}" srcOrd="2" destOrd="0" presId="urn:microsoft.com/office/officeart/2005/8/layout/hProcess11"/>
    <dgm:cxn modelId="{262AB6D1-CD7D-4CEE-B54D-977A374E3A21}" type="presParOf" srcId="{95E6E949-13C0-4F90-8368-F71FF13534AF}" destId="{2E2B3366-089D-4B2E-9E03-7ACE86C9C484}" srcOrd="1" destOrd="0" presId="urn:microsoft.com/office/officeart/2005/8/layout/hProcess11"/>
    <dgm:cxn modelId="{331A7133-D97A-4DBA-9575-B1CEDD62EA8C}" type="presParOf" srcId="{95E6E949-13C0-4F90-8368-F71FF13534AF}" destId="{C33E79D4-3030-48B9-9E0C-60D7F28E5C7C}" srcOrd="2" destOrd="0" presId="urn:microsoft.com/office/officeart/2005/8/layout/hProcess11"/>
    <dgm:cxn modelId="{0508B55B-E47D-4DDB-B654-653771651D49}" type="presParOf" srcId="{C33E79D4-3030-48B9-9E0C-60D7F28E5C7C}" destId="{510A7481-7B96-4EC8-8505-CB3A7058D133}" srcOrd="0" destOrd="0" presId="urn:microsoft.com/office/officeart/2005/8/layout/hProcess11"/>
    <dgm:cxn modelId="{1822F7C3-2F2A-48C6-9F96-30B8632356CA}" type="presParOf" srcId="{C33E79D4-3030-48B9-9E0C-60D7F28E5C7C}" destId="{BDC3DD48-A93A-4B7B-AFC1-BCA01D104098}" srcOrd="1" destOrd="0" presId="urn:microsoft.com/office/officeart/2005/8/layout/hProcess11"/>
    <dgm:cxn modelId="{9EDD5966-B0B2-442B-A001-F6BC8A5CD82F}" type="presParOf" srcId="{C33E79D4-3030-48B9-9E0C-60D7F28E5C7C}" destId="{C2DCECBF-4222-4A41-9433-24EE5E50A28A}" srcOrd="2" destOrd="0" presId="urn:microsoft.com/office/officeart/2005/8/layout/hProcess11"/>
    <dgm:cxn modelId="{AD8206F9-8129-4006-8827-A85E86CFD958}" type="presParOf" srcId="{95E6E949-13C0-4F90-8368-F71FF13534AF}" destId="{7A8A2AAC-F653-4B37-A823-C052E003C8C2}" srcOrd="3" destOrd="0" presId="urn:microsoft.com/office/officeart/2005/8/layout/hProcess11"/>
    <dgm:cxn modelId="{AFE0E8A7-C7BD-43DD-8B83-B3ED805DD183}" type="presParOf" srcId="{95E6E949-13C0-4F90-8368-F71FF13534AF}" destId="{B822D2FB-91C2-44C0-91ED-C2543E1F34B4}" srcOrd="4" destOrd="0" presId="urn:microsoft.com/office/officeart/2005/8/layout/hProcess11"/>
    <dgm:cxn modelId="{7103521D-6FB0-467A-B6EE-AFC086C8D0CE}" type="presParOf" srcId="{B822D2FB-91C2-44C0-91ED-C2543E1F34B4}" destId="{2C85CF7C-2595-4806-BF7D-C9D494411331}" srcOrd="0" destOrd="0" presId="urn:microsoft.com/office/officeart/2005/8/layout/hProcess11"/>
    <dgm:cxn modelId="{27D42C4D-C283-43F9-B26D-D590C5AA4C56}" type="presParOf" srcId="{B822D2FB-91C2-44C0-91ED-C2543E1F34B4}" destId="{8C2385F0-B1E6-4B17-8486-1F8633C935D4}" srcOrd="1" destOrd="0" presId="urn:microsoft.com/office/officeart/2005/8/layout/hProcess11"/>
    <dgm:cxn modelId="{376AEB99-409F-443E-80D5-DB546363964E}" type="presParOf" srcId="{B822D2FB-91C2-44C0-91ED-C2543E1F34B4}" destId="{314C14CC-DD06-4EBA-A1A5-03A956F0C20C}" srcOrd="2" destOrd="0" presId="urn:microsoft.com/office/officeart/2005/8/layout/hProcess11"/>
    <dgm:cxn modelId="{B33C7613-8EA8-426E-B7BD-7F1B35C54676}" type="presParOf" srcId="{95E6E949-13C0-4F90-8368-F71FF13534AF}" destId="{EBF6F0AB-D584-47B0-B16F-57CE420AE87D}" srcOrd="5" destOrd="0" presId="urn:microsoft.com/office/officeart/2005/8/layout/hProcess11"/>
    <dgm:cxn modelId="{A0C4D128-6446-48CF-A3D2-2EF3647D1F3C}" type="presParOf" srcId="{95E6E949-13C0-4F90-8368-F71FF13534AF}" destId="{1EAB843C-A75D-45BA-9DC3-2BE64734E1D8}" srcOrd="6" destOrd="0" presId="urn:microsoft.com/office/officeart/2005/8/layout/hProcess11"/>
    <dgm:cxn modelId="{85C390EA-B80A-4C4D-9CB0-519E020BD1FD}" type="presParOf" srcId="{1EAB843C-A75D-45BA-9DC3-2BE64734E1D8}" destId="{EA2D5534-BEEF-4A44-A3A5-23683C539CF5}" srcOrd="0" destOrd="0" presId="urn:microsoft.com/office/officeart/2005/8/layout/hProcess11"/>
    <dgm:cxn modelId="{BE8701DD-159F-4BF8-BD36-D1335F6ED6D3}" type="presParOf" srcId="{1EAB843C-A75D-45BA-9DC3-2BE64734E1D8}" destId="{61C7F862-9206-4979-BE9C-D340D07DA76E}" srcOrd="1" destOrd="0" presId="urn:microsoft.com/office/officeart/2005/8/layout/hProcess11"/>
    <dgm:cxn modelId="{AFF45EDB-9996-4289-894F-8FBD80C7A054}" type="presParOf" srcId="{1EAB843C-A75D-45BA-9DC3-2BE64734E1D8}" destId="{D1DC2461-C6EF-404A-9271-2531C0D1DC2B}" srcOrd="2" destOrd="0" presId="urn:microsoft.com/office/officeart/2005/8/layout/hProcess11"/>
    <dgm:cxn modelId="{2C098540-0807-45A6-B805-C384D234EC9F}" type="presParOf" srcId="{95E6E949-13C0-4F90-8368-F71FF13534AF}" destId="{118F64AF-4CF5-45B8-8536-3C1CD55095AF}" srcOrd="7" destOrd="0" presId="urn:microsoft.com/office/officeart/2005/8/layout/hProcess11"/>
    <dgm:cxn modelId="{1D1A6A6E-F74B-44CA-BA6B-E095FA57E056}" type="presParOf" srcId="{95E6E949-13C0-4F90-8368-F71FF13534AF}" destId="{DD300808-83BC-4FFF-BB16-243C660F0E54}" srcOrd="8" destOrd="0" presId="urn:microsoft.com/office/officeart/2005/8/layout/hProcess11"/>
    <dgm:cxn modelId="{2F179D10-5204-452C-8EAE-718BB721ABB5}" type="presParOf" srcId="{DD300808-83BC-4FFF-BB16-243C660F0E54}" destId="{56130FC5-6894-42D5-9049-8544EB62D88D}" srcOrd="0" destOrd="0" presId="urn:microsoft.com/office/officeart/2005/8/layout/hProcess11"/>
    <dgm:cxn modelId="{82AEA0C5-E881-44EC-B802-502154DDC075}" type="presParOf" srcId="{DD300808-83BC-4FFF-BB16-243C660F0E54}" destId="{7613ACBC-2AA3-4DB5-B1E0-9307D6664EA1}" srcOrd="1" destOrd="0" presId="urn:microsoft.com/office/officeart/2005/8/layout/hProcess11"/>
    <dgm:cxn modelId="{B17DF850-221B-4C6B-A2D0-53BFE1C142AA}" type="presParOf" srcId="{DD300808-83BC-4FFF-BB16-243C660F0E54}" destId="{35FA47C5-C189-4246-8F9F-880E8C4BFE1E}" srcOrd="2" destOrd="0" presId="urn:microsoft.com/office/officeart/2005/8/layout/hProcess11"/>
    <dgm:cxn modelId="{B636A550-8FEB-44B7-AB16-1D00DF7C5895}" type="presParOf" srcId="{95E6E949-13C0-4F90-8368-F71FF13534AF}" destId="{73449F4D-8332-48FB-AC55-29E52549E2DF}" srcOrd="9" destOrd="0" presId="urn:microsoft.com/office/officeart/2005/8/layout/hProcess11"/>
    <dgm:cxn modelId="{5CA85B63-5E4E-4558-9E21-2AAB5B667318}" type="presParOf" srcId="{95E6E949-13C0-4F90-8368-F71FF13534AF}" destId="{F24A4FBE-AFCB-4CAF-9AC7-061DFD946A30}" srcOrd="10" destOrd="0" presId="urn:microsoft.com/office/officeart/2005/8/layout/hProcess11"/>
    <dgm:cxn modelId="{8FEEA993-AD5E-43D2-870E-3BB1FF383849}" type="presParOf" srcId="{F24A4FBE-AFCB-4CAF-9AC7-061DFD946A30}" destId="{26008F89-85E4-4B05-BC60-63B34C243024}" srcOrd="0" destOrd="0" presId="urn:microsoft.com/office/officeart/2005/8/layout/hProcess11"/>
    <dgm:cxn modelId="{92429D67-D86E-4255-B22A-AC4A0024EC0B}" type="presParOf" srcId="{F24A4FBE-AFCB-4CAF-9AC7-061DFD946A30}" destId="{EE2E5AA5-84FD-4EAA-AED1-1EED86309886}" srcOrd="1" destOrd="0" presId="urn:microsoft.com/office/officeart/2005/8/layout/hProcess11"/>
    <dgm:cxn modelId="{2F636B71-099B-42A2-9484-B5AC57E5D01E}" type="presParOf" srcId="{F24A4FBE-AFCB-4CAF-9AC7-061DFD946A30}" destId="{0B6FC01E-B3DC-49BB-9E74-B64A2B69120B}" srcOrd="2" destOrd="0" presId="urn:microsoft.com/office/officeart/2005/8/layout/hProcess11"/>
    <dgm:cxn modelId="{7AF0464D-FA13-4D3C-BB15-B84D24C31A31}" type="presParOf" srcId="{95E6E949-13C0-4F90-8368-F71FF13534AF}" destId="{8DA1DDE1-8F0C-421E-A2DE-64232F55CC58}" srcOrd="11" destOrd="0" presId="urn:microsoft.com/office/officeart/2005/8/layout/hProcess11"/>
    <dgm:cxn modelId="{B41B9CCA-A590-494B-8AAA-CA7F3878188D}" type="presParOf" srcId="{95E6E949-13C0-4F90-8368-F71FF13534AF}" destId="{5EED559C-C9F4-405D-A41E-03F491159E7A}" srcOrd="12" destOrd="0" presId="urn:microsoft.com/office/officeart/2005/8/layout/hProcess11"/>
    <dgm:cxn modelId="{6F064426-B24B-4C52-8C16-5B15758D0C3D}" type="presParOf" srcId="{5EED559C-C9F4-405D-A41E-03F491159E7A}" destId="{DA606006-3927-430F-BB73-AA547587C0AF}" srcOrd="0" destOrd="0" presId="urn:microsoft.com/office/officeart/2005/8/layout/hProcess11"/>
    <dgm:cxn modelId="{FF1B325C-7D8D-4C37-909A-09EEEAFE9A4B}" type="presParOf" srcId="{5EED559C-C9F4-405D-A41E-03F491159E7A}" destId="{FCF8ED0D-3128-438D-9CE8-79F3DC924189}" srcOrd="1" destOrd="0" presId="urn:microsoft.com/office/officeart/2005/8/layout/hProcess11"/>
    <dgm:cxn modelId="{9EBE009F-4DD3-4809-8B9F-413CD966A44F}" type="presParOf" srcId="{5EED559C-C9F4-405D-A41E-03F491159E7A}" destId="{02C32E54-D505-4D49-899A-3000A58D509C}" srcOrd="2" destOrd="0" presId="urn:microsoft.com/office/officeart/2005/8/layout/hProcess11"/>
    <dgm:cxn modelId="{51E62110-B066-4B69-96D1-62A73BB5255F}" type="presParOf" srcId="{95E6E949-13C0-4F90-8368-F71FF13534AF}" destId="{CADE67C5-275D-4AFB-B1FD-EAC753D7581C}" srcOrd="13" destOrd="0" presId="urn:microsoft.com/office/officeart/2005/8/layout/hProcess11"/>
    <dgm:cxn modelId="{E6DC9258-C461-4148-81B6-217C1ED44BFC}" type="presParOf" srcId="{95E6E949-13C0-4F90-8368-F71FF13534AF}" destId="{CBB7B441-C053-4465-9E29-BBBABF9D94BE}" srcOrd="14" destOrd="0" presId="urn:microsoft.com/office/officeart/2005/8/layout/hProcess11"/>
    <dgm:cxn modelId="{27F2FB35-FE8B-4295-A9C2-8B210D60CCC2}" type="presParOf" srcId="{CBB7B441-C053-4465-9E29-BBBABF9D94BE}" destId="{859E3771-20F9-41EE-B5C5-6A6E8358866E}" srcOrd="0" destOrd="0" presId="urn:microsoft.com/office/officeart/2005/8/layout/hProcess11"/>
    <dgm:cxn modelId="{6DE709BF-35F9-4235-82AE-9EECE1B55185}" type="presParOf" srcId="{CBB7B441-C053-4465-9E29-BBBABF9D94BE}" destId="{427E948B-AF65-42B3-B134-09784633F61D}" srcOrd="1" destOrd="0" presId="urn:microsoft.com/office/officeart/2005/8/layout/hProcess11"/>
    <dgm:cxn modelId="{E15A88CA-9C5A-4015-B9E4-34E98CCA1438}" type="presParOf" srcId="{CBB7B441-C053-4465-9E29-BBBABF9D94BE}" destId="{43A050B4-F100-4FA4-9184-12CC9DD88989}"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3EC7D2-C01B-4833-B232-116C70E8EAC9}" type="doc">
      <dgm:prSet loTypeId="urn:microsoft.com/office/officeart/2005/8/layout/hProcess11" loCatId="process" qsTypeId="urn:microsoft.com/office/officeart/2005/8/quickstyle/simple1" qsCatId="simple" csTypeId="urn:microsoft.com/office/officeart/2005/8/colors/accent1_2" csCatId="accent1" phldr="1"/>
      <dgm:spPr/>
    </dgm:pt>
    <dgm:pt modelId="{0B9AD8C0-210C-43EC-B5E3-3A8685030D30}">
      <dgm:prSet phldrT="[Text]"/>
      <dgm:spPr/>
      <dgm:t>
        <a:bodyPr/>
        <a:lstStyle/>
        <a:p>
          <a:r>
            <a:rPr lang="en-US" dirty="0"/>
            <a:t>1997 OCR issues guidance on sexual harassment recognizing responsibility of schools to respond</a:t>
          </a:r>
        </a:p>
      </dgm:t>
    </dgm:pt>
    <dgm:pt modelId="{4DF5E366-E3D2-4E9D-9AF6-78E13FCCF44D}" type="parTrans" cxnId="{5CB95FE9-35A3-49BC-90E6-49C1E4E6515B}">
      <dgm:prSet/>
      <dgm:spPr/>
      <dgm:t>
        <a:bodyPr/>
        <a:lstStyle/>
        <a:p>
          <a:endParaRPr lang="en-US"/>
        </a:p>
      </dgm:t>
    </dgm:pt>
    <dgm:pt modelId="{368E6B58-93DB-48EB-BE42-5386B51481F9}" type="sibTrans" cxnId="{5CB95FE9-35A3-49BC-90E6-49C1E4E6515B}">
      <dgm:prSet/>
      <dgm:spPr/>
      <dgm:t>
        <a:bodyPr/>
        <a:lstStyle/>
        <a:p>
          <a:endParaRPr lang="en-US"/>
        </a:p>
      </dgm:t>
    </dgm:pt>
    <dgm:pt modelId="{094D40D5-4876-4D1C-B7DC-2F7AC8B23330}">
      <dgm:prSet phldrT="[Text]"/>
      <dgm:spPr/>
      <dgm:t>
        <a:bodyPr/>
        <a:lstStyle/>
        <a:p>
          <a:r>
            <a:rPr lang="en-US" dirty="0"/>
            <a:t>1998 SCOTUS sets standard for teacher-on-student harassment liability as “deliberate indifference” after “actual notice” of misconduct (</a:t>
          </a:r>
          <a:r>
            <a:rPr lang="en-US" dirty="0" err="1"/>
            <a:t>Gebser</a:t>
          </a:r>
          <a:r>
            <a:rPr lang="en-US" dirty="0"/>
            <a:t> v. Lago Vista)</a:t>
          </a:r>
        </a:p>
      </dgm:t>
    </dgm:pt>
    <dgm:pt modelId="{0F46AA2B-0393-4891-918F-C79CC1DB1CC9}" type="parTrans" cxnId="{956292AF-C704-438D-A275-8E23C7DE4104}">
      <dgm:prSet/>
      <dgm:spPr/>
      <dgm:t>
        <a:bodyPr/>
        <a:lstStyle/>
        <a:p>
          <a:endParaRPr lang="en-US"/>
        </a:p>
      </dgm:t>
    </dgm:pt>
    <dgm:pt modelId="{06F50BE8-EC58-4761-870D-D4E931E6C2B6}" type="sibTrans" cxnId="{956292AF-C704-438D-A275-8E23C7DE4104}">
      <dgm:prSet/>
      <dgm:spPr/>
      <dgm:t>
        <a:bodyPr/>
        <a:lstStyle/>
        <a:p>
          <a:endParaRPr lang="en-US"/>
        </a:p>
      </dgm:t>
    </dgm:pt>
    <dgm:pt modelId="{9BB87E23-CA6D-4DB1-B7D9-BBE91F455A39}">
      <dgm:prSet phldrT="[Text]"/>
      <dgm:spPr/>
      <dgm:t>
        <a:bodyPr/>
        <a:lstStyle/>
        <a:p>
          <a:r>
            <a:rPr lang="en-US" dirty="0"/>
            <a:t>1999 SCOTUS recognizes school liability for student-on-student sexual harassment and adds a narrow definition (Davis v. Monroe)</a:t>
          </a:r>
        </a:p>
      </dgm:t>
    </dgm:pt>
    <dgm:pt modelId="{BBC02861-CCBA-41CB-97CC-10113E5CBD8A}" type="parTrans" cxnId="{A1DB1C89-C9BE-47E8-9DF3-CDA6C10D6A39}">
      <dgm:prSet/>
      <dgm:spPr/>
      <dgm:t>
        <a:bodyPr/>
        <a:lstStyle/>
        <a:p>
          <a:endParaRPr lang="en-US"/>
        </a:p>
      </dgm:t>
    </dgm:pt>
    <dgm:pt modelId="{54837393-C370-4125-9A2B-9B21C2AC7D21}" type="sibTrans" cxnId="{A1DB1C89-C9BE-47E8-9DF3-CDA6C10D6A39}">
      <dgm:prSet/>
      <dgm:spPr/>
      <dgm:t>
        <a:bodyPr/>
        <a:lstStyle/>
        <a:p>
          <a:endParaRPr lang="en-US"/>
        </a:p>
      </dgm:t>
    </dgm:pt>
    <dgm:pt modelId="{2400E1A4-2800-4230-9F75-23AD9CFB2724}">
      <dgm:prSet phldrT="[Text]"/>
      <dgm:spPr/>
      <dgm:t>
        <a:bodyPr/>
        <a:lstStyle/>
        <a:p>
          <a:r>
            <a:rPr lang="en-US" dirty="0"/>
            <a:t>2001-2017 OCR issues dozens of guidance documents (most from 2009-2016)</a:t>
          </a:r>
        </a:p>
      </dgm:t>
    </dgm:pt>
    <dgm:pt modelId="{D11366EB-8D5A-4CE6-9867-7BBD73F8BFAC}" type="parTrans" cxnId="{0AEBEE21-C72D-44B5-8565-2AE0947BA005}">
      <dgm:prSet/>
      <dgm:spPr/>
      <dgm:t>
        <a:bodyPr/>
        <a:lstStyle/>
        <a:p>
          <a:endParaRPr lang="en-US"/>
        </a:p>
      </dgm:t>
    </dgm:pt>
    <dgm:pt modelId="{A953FED9-E415-4041-AD35-A3DD22EBF4E0}" type="sibTrans" cxnId="{0AEBEE21-C72D-44B5-8565-2AE0947BA005}">
      <dgm:prSet/>
      <dgm:spPr/>
      <dgm:t>
        <a:bodyPr/>
        <a:lstStyle/>
        <a:p>
          <a:endParaRPr lang="en-US"/>
        </a:p>
      </dgm:t>
    </dgm:pt>
    <dgm:pt modelId="{7F1D1D8A-FAC1-4EC1-A262-B54441770AA1}">
      <dgm:prSet phldrT="[Text]"/>
      <dgm:spPr/>
      <dgm:t>
        <a:bodyPr/>
        <a:lstStyle/>
        <a:p>
          <a:r>
            <a:rPr lang="en-US" dirty="0"/>
            <a:t>2020 May 6 U.S. Dept. of Ed. Issues new Title IX </a:t>
          </a:r>
          <a:r>
            <a:rPr lang="en-US" dirty="0" err="1"/>
            <a:t>regs</a:t>
          </a:r>
          <a:r>
            <a:rPr lang="en-US" dirty="0"/>
            <a:t> defining sexual harassment and spelling out investigation process</a:t>
          </a:r>
        </a:p>
      </dgm:t>
    </dgm:pt>
    <dgm:pt modelId="{214970C9-CA2D-498F-AEBA-A59C5D1E8434}" type="parTrans" cxnId="{C2AEB69F-CE42-44DE-A289-E75BA5578D92}">
      <dgm:prSet/>
      <dgm:spPr/>
      <dgm:t>
        <a:bodyPr/>
        <a:lstStyle/>
        <a:p>
          <a:endParaRPr lang="en-US"/>
        </a:p>
      </dgm:t>
    </dgm:pt>
    <dgm:pt modelId="{E6A5606C-DC40-41DA-9392-53A630963F25}" type="sibTrans" cxnId="{C2AEB69F-CE42-44DE-A289-E75BA5578D92}">
      <dgm:prSet/>
      <dgm:spPr/>
      <dgm:t>
        <a:bodyPr/>
        <a:lstStyle/>
        <a:p>
          <a:endParaRPr lang="en-US"/>
        </a:p>
      </dgm:t>
    </dgm:pt>
    <dgm:pt modelId="{D60BA16C-118D-4A47-8912-CF6952C36C79}">
      <dgm:prSet phldrT="[Text]"/>
      <dgm:spPr/>
      <dgm:t>
        <a:bodyPr/>
        <a:lstStyle/>
        <a:p>
          <a:r>
            <a:rPr lang="en-US" dirty="0"/>
            <a:t>2013 VAWA reauthorization amends </a:t>
          </a:r>
          <a:r>
            <a:rPr lang="en-US" dirty="0" err="1"/>
            <a:t>Clery</a:t>
          </a:r>
          <a:r>
            <a:rPr lang="en-US" dirty="0"/>
            <a:t> Act to require university reporting of sexual assault, dating violence, domestic violence, stalking (big 4)</a:t>
          </a:r>
        </a:p>
      </dgm:t>
    </dgm:pt>
    <dgm:pt modelId="{AB7B9381-D11E-4570-830A-E7692893214C}" type="parTrans" cxnId="{67D3624E-E904-4EAB-88FE-B4F0C2F92250}">
      <dgm:prSet/>
      <dgm:spPr/>
      <dgm:t>
        <a:bodyPr/>
        <a:lstStyle/>
        <a:p>
          <a:endParaRPr lang="en-US"/>
        </a:p>
      </dgm:t>
    </dgm:pt>
    <dgm:pt modelId="{08D75AC4-4DE0-4711-9FFA-7582DEAE374D}" type="sibTrans" cxnId="{67D3624E-E904-4EAB-88FE-B4F0C2F92250}">
      <dgm:prSet/>
      <dgm:spPr/>
      <dgm:t>
        <a:bodyPr/>
        <a:lstStyle/>
        <a:p>
          <a:endParaRPr lang="en-US"/>
        </a:p>
      </dgm:t>
    </dgm:pt>
    <dgm:pt modelId="{26002CE5-D28C-4892-82B6-0B4EF95217F0}" type="pres">
      <dgm:prSet presAssocID="{0F3EC7D2-C01B-4833-B232-116C70E8EAC9}" presName="Name0" presStyleCnt="0">
        <dgm:presLayoutVars>
          <dgm:dir/>
          <dgm:resizeHandles val="exact"/>
        </dgm:presLayoutVars>
      </dgm:prSet>
      <dgm:spPr/>
    </dgm:pt>
    <dgm:pt modelId="{0066B6BC-83D3-49F4-A384-9EDC61EFCD9B}" type="pres">
      <dgm:prSet presAssocID="{0F3EC7D2-C01B-4833-B232-116C70E8EAC9}" presName="arrow" presStyleLbl="bgShp" presStyleIdx="0" presStyleCnt="1"/>
      <dgm:spPr/>
    </dgm:pt>
    <dgm:pt modelId="{95E6E949-13C0-4F90-8368-F71FF13534AF}" type="pres">
      <dgm:prSet presAssocID="{0F3EC7D2-C01B-4833-B232-116C70E8EAC9}" presName="points" presStyleCnt="0"/>
      <dgm:spPr/>
    </dgm:pt>
    <dgm:pt modelId="{D6FCFD3D-8869-47C4-B543-8E5F7EF2CCAE}" type="pres">
      <dgm:prSet presAssocID="{0B9AD8C0-210C-43EC-B5E3-3A8685030D30}" presName="compositeA" presStyleCnt="0"/>
      <dgm:spPr/>
    </dgm:pt>
    <dgm:pt modelId="{EF1C66A7-FC4C-4921-A37A-B5612DC978FD}" type="pres">
      <dgm:prSet presAssocID="{0B9AD8C0-210C-43EC-B5E3-3A8685030D30}" presName="textA" presStyleLbl="revTx" presStyleIdx="0" presStyleCnt="6">
        <dgm:presLayoutVars>
          <dgm:bulletEnabled val="1"/>
        </dgm:presLayoutVars>
      </dgm:prSet>
      <dgm:spPr/>
    </dgm:pt>
    <dgm:pt modelId="{5879B26F-B39F-4256-A741-A728870DCF9B}" type="pres">
      <dgm:prSet presAssocID="{0B9AD8C0-210C-43EC-B5E3-3A8685030D30}" presName="circleA" presStyleLbl="node1" presStyleIdx="0" presStyleCnt="6"/>
      <dgm:spPr/>
    </dgm:pt>
    <dgm:pt modelId="{D0BAE767-8C07-48E8-B597-247990E1113C}" type="pres">
      <dgm:prSet presAssocID="{0B9AD8C0-210C-43EC-B5E3-3A8685030D30}" presName="spaceA" presStyleCnt="0"/>
      <dgm:spPr/>
    </dgm:pt>
    <dgm:pt modelId="{3003117C-6E85-4A30-9860-CF9BFD372B9F}" type="pres">
      <dgm:prSet presAssocID="{368E6B58-93DB-48EB-BE42-5386B51481F9}" presName="space" presStyleCnt="0"/>
      <dgm:spPr/>
    </dgm:pt>
    <dgm:pt modelId="{AA6E3693-E25B-4F58-AF64-5A842DF06D13}" type="pres">
      <dgm:prSet presAssocID="{094D40D5-4876-4D1C-B7DC-2F7AC8B23330}" presName="compositeB" presStyleCnt="0"/>
      <dgm:spPr/>
    </dgm:pt>
    <dgm:pt modelId="{68B4C9B7-4894-44E7-B9CC-C7291858BA7B}" type="pres">
      <dgm:prSet presAssocID="{094D40D5-4876-4D1C-B7DC-2F7AC8B23330}" presName="textB" presStyleLbl="revTx" presStyleIdx="1" presStyleCnt="6">
        <dgm:presLayoutVars>
          <dgm:bulletEnabled val="1"/>
        </dgm:presLayoutVars>
      </dgm:prSet>
      <dgm:spPr/>
    </dgm:pt>
    <dgm:pt modelId="{3AC46532-78F2-4167-87AB-B76762DE8EA7}" type="pres">
      <dgm:prSet presAssocID="{094D40D5-4876-4D1C-B7DC-2F7AC8B23330}" presName="circleB" presStyleLbl="node1" presStyleIdx="1" presStyleCnt="6"/>
      <dgm:spPr/>
    </dgm:pt>
    <dgm:pt modelId="{EC2BC4CD-97C5-4B19-A11A-BD0AB82320A6}" type="pres">
      <dgm:prSet presAssocID="{094D40D5-4876-4D1C-B7DC-2F7AC8B23330}" presName="spaceB" presStyleCnt="0"/>
      <dgm:spPr/>
    </dgm:pt>
    <dgm:pt modelId="{92DA2798-EF3C-40A5-92E2-901F9941B3E3}" type="pres">
      <dgm:prSet presAssocID="{06F50BE8-EC58-4761-870D-D4E931E6C2B6}" presName="space" presStyleCnt="0"/>
      <dgm:spPr/>
    </dgm:pt>
    <dgm:pt modelId="{9F65D7CD-6EDA-458E-B273-CF4D29430ABF}" type="pres">
      <dgm:prSet presAssocID="{9BB87E23-CA6D-4DB1-B7D9-BBE91F455A39}" presName="compositeA" presStyleCnt="0"/>
      <dgm:spPr/>
    </dgm:pt>
    <dgm:pt modelId="{37BC10D1-B041-4854-A6BA-287B93EDF2DA}" type="pres">
      <dgm:prSet presAssocID="{9BB87E23-CA6D-4DB1-B7D9-BBE91F455A39}" presName="textA" presStyleLbl="revTx" presStyleIdx="2" presStyleCnt="6">
        <dgm:presLayoutVars>
          <dgm:bulletEnabled val="1"/>
        </dgm:presLayoutVars>
      </dgm:prSet>
      <dgm:spPr/>
    </dgm:pt>
    <dgm:pt modelId="{E83C8394-BCFC-4AD4-BFF3-73CBB2661000}" type="pres">
      <dgm:prSet presAssocID="{9BB87E23-CA6D-4DB1-B7D9-BBE91F455A39}" presName="circleA" presStyleLbl="node1" presStyleIdx="2" presStyleCnt="6"/>
      <dgm:spPr/>
    </dgm:pt>
    <dgm:pt modelId="{6C4A2DCD-C998-48F0-9E2A-F53F1FBD9E66}" type="pres">
      <dgm:prSet presAssocID="{9BB87E23-CA6D-4DB1-B7D9-BBE91F455A39}" presName="spaceA" presStyleCnt="0"/>
      <dgm:spPr/>
    </dgm:pt>
    <dgm:pt modelId="{4808E386-5147-4689-ABF1-299EDC203FC6}" type="pres">
      <dgm:prSet presAssocID="{54837393-C370-4125-9A2B-9B21C2AC7D21}" presName="space" presStyleCnt="0"/>
      <dgm:spPr/>
    </dgm:pt>
    <dgm:pt modelId="{4346DB44-88C9-4973-8179-0B00629B3F28}" type="pres">
      <dgm:prSet presAssocID="{2400E1A4-2800-4230-9F75-23AD9CFB2724}" presName="compositeB" presStyleCnt="0"/>
      <dgm:spPr/>
    </dgm:pt>
    <dgm:pt modelId="{FA5C8E15-E54E-41E6-A0EA-ED4CE2CE1B97}" type="pres">
      <dgm:prSet presAssocID="{2400E1A4-2800-4230-9F75-23AD9CFB2724}" presName="textB" presStyleLbl="revTx" presStyleIdx="3" presStyleCnt="6">
        <dgm:presLayoutVars>
          <dgm:bulletEnabled val="1"/>
        </dgm:presLayoutVars>
      </dgm:prSet>
      <dgm:spPr/>
    </dgm:pt>
    <dgm:pt modelId="{CE97E467-6986-4CB2-A6C7-F6B000572236}" type="pres">
      <dgm:prSet presAssocID="{2400E1A4-2800-4230-9F75-23AD9CFB2724}" presName="circleB" presStyleLbl="node1" presStyleIdx="3" presStyleCnt="6"/>
      <dgm:spPr/>
    </dgm:pt>
    <dgm:pt modelId="{E7CF36EA-3F55-438C-A8C7-A914CB171397}" type="pres">
      <dgm:prSet presAssocID="{2400E1A4-2800-4230-9F75-23AD9CFB2724}" presName="spaceB" presStyleCnt="0"/>
      <dgm:spPr/>
    </dgm:pt>
    <dgm:pt modelId="{E0D24B98-4043-4607-8CE3-B8790D5F689B}" type="pres">
      <dgm:prSet presAssocID="{A953FED9-E415-4041-AD35-A3DD22EBF4E0}" presName="space" presStyleCnt="0"/>
      <dgm:spPr/>
    </dgm:pt>
    <dgm:pt modelId="{16B3D6EF-E573-4A21-831B-A290D648E62D}" type="pres">
      <dgm:prSet presAssocID="{D60BA16C-118D-4A47-8912-CF6952C36C79}" presName="compositeA" presStyleCnt="0"/>
      <dgm:spPr/>
    </dgm:pt>
    <dgm:pt modelId="{C00FA166-0EEC-46F2-B2EB-8AE05BAED6A1}" type="pres">
      <dgm:prSet presAssocID="{D60BA16C-118D-4A47-8912-CF6952C36C79}" presName="textA" presStyleLbl="revTx" presStyleIdx="4" presStyleCnt="6">
        <dgm:presLayoutVars>
          <dgm:bulletEnabled val="1"/>
        </dgm:presLayoutVars>
      </dgm:prSet>
      <dgm:spPr/>
    </dgm:pt>
    <dgm:pt modelId="{D13807EE-E298-4CB4-9289-4282FB4148FB}" type="pres">
      <dgm:prSet presAssocID="{D60BA16C-118D-4A47-8912-CF6952C36C79}" presName="circleA" presStyleLbl="node1" presStyleIdx="4" presStyleCnt="6"/>
      <dgm:spPr/>
    </dgm:pt>
    <dgm:pt modelId="{42201B10-BF6B-4ABF-A7F2-EAC411E0473F}" type="pres">
      <dgm:prSet presAssocID="{D60BA16C-118D-4A47-8912-CF6952C36C79}" presName="spaceA" presStyleCnt="0"/>
      <dgm:spPr/>
    </dgm:pt>
    <dgm:pt modelId="{88B5E83E-5E50-4719-B60B-536C6587AE86}" type="pres">
      <dgm:prSet presAssocID="{08D75AC4-4DE0-4711-9FFA-7582DEAE374D}" presName="space" presStyleCnt="0"/>
      <dgm:spPr/>
    </dgm:pt>
    <dgm:pt modelId="{A84EBB42-9780-47CC-AA7D-6DFE31845880}" type="pres">
      <dgm:prSet presAssocID="{7F1D1D8A-FAC1-4EC1-A262-B54441770AA1}" presName="compositeB" presStyleCnt="0"/>
      <dgm:spPr/>
    </dgm:pt>
    <dgm:pt modelId="{512A8ADA-8E20-407C-B430-B17C6CC96C8E}" type="pres">
      <dgm:prSet presAssocID="{7F1D1D8A-FAC1-4EC1-A262-B54441770AA1}" presName="textB" presStyleLbl="revTx" presStyleIdx="5" presStyleCnt="6">
        <dgm:presLayoutVars>
          <dgm:bulletEnabled val="1"/>
        </dgm:presLayoutVars>
      </dgm:prSet>
      <dgm:spPr/>
    </dgm:pt>
    <dgm:pt modelId="{62B9AAD7-A4FF-4DC3-8EAB-0E15ED1C4008}" type="pres">
      <dgm:prSet presAssocID="{7F1D1D8A-FAC1-4EC1-A262-B54441770AA1}" presName="circleB" presStyleLbl="node1" presStyleIdx="5" presStyleCnt="6"/>
      <dgm:spPr/>
    </dgm:pt>
    <dgm:pt modelId="{846F4C8B-05C7-44AA-8579-25C750059E43}" type="pres">
      <dgm:prSet presAssocID="{7F1D1D8A-FAC1-4EC1-A262-B54441770AA1}" presName="spaceB" presStyleCnt="0"/>
      <dgm:spPr/>
    </dgm:pt>
  </dgm:ptLst>
  <dgm:cxnLst>
    <dgm:cxn modelId="{9561E600-0EEB-49C9-AF4A-C036A1B9D785}" type="presOf" srcId="{9BB87E23-CA6D-4DB1-B7D9-BBE91F455A39}" destId="{37BC10D1-B041-4854-A6BA-287B93EDF2DA}" srcOrd="0" destOrd="0" presId="urn:microsoft.com/office/officeart/2005/8/layout/hProcess11"/>
    <dgm:cxn modelId="{3819C021-B433-4793-A8B6-8D7946735FB2}" type="presOf" srcId="{0F3EC7D2-C01B-4833-B232-116C70E8EAC9}" destId="{26002CE5-D28C-4892-82B6-0B4EF95217F0}" srcOrd="0" destOrd="0" presId="urn:microsoft.com/office/officeart/2005/8/layout/hProcess11"/>
    <dgm:cxn modelId="{0AEBEE21-C72D-44B5-8565-2AE0947BA005}" srcId="{0F3EC7D2-C01B-4833-B232-116C70E8EAC9}" destId="{2400E1A4-2800-4230-9F75-23AD9CFB2724}" srcOrd="3" destOrd="0" parTransId="{D11366EB-8D5A-4CE6-9867-7BBD73F8BFAC}" sibTransId="{A953FED9-E415-4041-AD35-A3DD22EBF4E0}"/>
    <dgm:cxn modelId="{A58CF12A-A037-4742-B2F2-E34F6D293FCB}" type="presOf" srcId="{D60BA16C-118D-4A47-8912-CF6952C36C79}" destId="{C00FA166-0EEC-46F2-B2EB-8AE05BAED6A1}" srcOrd="0" destOrd="0" presId="urn:microsoft.com/office/officeart/2005/8/layout/hProcess11"/>
    <dgm:cxn modelId="{67D3624E-E904-4EAB-88FE-B4F0C2F92250}" srcId="{0F3EC7D2-C01B-4833-B232-116C70E8EAC9}" destId="{D60BA16C-118D-4A47-8912-CF6952C36C79}" srcOrd="4" destOrd="0" parTransId="{AB7B9381-D11E-4570-830A-E7692893214C}" sibTransId="{08D75AC4-4DE0-4711-9FFA-7582DEAE374D}"/>
    <dgm:cxn modelId="{90DE5874-1F0D-4B3E-8CFF-D074AD30EA16}" type="presOf" srcId="{0B9AD8C0-210C-43EC-B5E3-3A8685030D30}" destId="{EF1C66A7-FC4C-4921-A37A-B5612DC978FD}" srcOrd="0" destOrd="0" presId="urn:microsoft.com/office/officeart/2005/8/layout/hProcess11"/>
    <dgm:cxn modelId="{A1DB1C89-C9BE-47E8-9DF3-CDA6C10D6A39}" srcId="{0F3EC7D2-C01B-4833-B232-116C70E8EAC9}" destId="{9BB87E23-CA6D-4DB1-B7D9-BBE91F455A39}" srcOrd="2" destOrd="0" parTransId="{BBC02861-CCBA-41CB-97CC-10113E5CBD8A}" sibTransId="{54837393-C370-4125-9A2B-9B21C2AC7D21}"/>
    <dgm:cxn modelId="{6AF58D9B-9B0A-4A9F-A8C3-6381563881A0}" type="presOf" srcId="{7F1D1D8A-FAC1-4EC1-A262-B54441770AA1}" destId="{512A8ADA-8E20-407C-B430-B17C6CC96C8E}" srcOrd="0" destOrd="0" presId="urn:microsoft.com/office/officeart/2005/8/layout/hProcess11"/>
    <dgm:cxn modelId="{C2AEB69F-CE42-44DE-A289-E75BA5578D92}" srcId="{0F3EC7D2-C01B-4833-B232-116C70E8EAC9}" destId="{7F1D1D8A-FAC1-4EC1-A262-B54441770AA1}" srcOrd="5" destOrd="0" parTransId="{214970C9-CA2D-498F-AEBA-A59C5D1E8434}" sibTransId="{E6A5606C-DC40-41DA-9392-53A630963F25}"/>
    <dgm:cxn modelId="{956292AF-C704-438D-A275-8E23C7DE4104}" srcId="{0F3EC7D2-C01B-4833-B232-116C70E8EAC9}" destId="{094D40D5-4876-4D1C-B7DC-2F7AC8B23330}" srcOrd="1" destOrd="0" parTransId="{0F46AA2B-0393-4891-918F-C79CC1DB1CC9}" sibTransId="{06F50BE8-EC58-4761-870D-D4E931E6C2B6}"/>
    <dgm:cxn modelId="{0679CBCA-6A0C-4780-BE49-C89BBB1FCB17}" type="presOf" srcId="{094D40D5-4876-4D1C-B7DC-2F7AC8B23330}" destId="{68B4C9B7-4894-44E7-B9CC-C7291858BA7B}" srcOrd="0" destOrd="0" presId="urn:microsoft.com/office/officeart/2005/8/layout/hProcess11"/>
    <dgm:cxn modelId="{5CB95FE9-35A3-49BC-90E6-49C1E4E6515B}" srcId="{0F3EC7D2-C01B-4833-B232-116C70E8EAC9}" destId="{0B9AD8C0-210C-43EC-B5E3-3A8685030D30}" srcOrd="0" destOrd="0" parTransId="{4DF5E366-E3D2-4E9D-9AF6-78E13FCCF44D}" sibTransId="{368E6B58-93DB-48EB-BE42-5386B51481F9}"/>
    <dgm:cxn modelId="{43B1C4F1-028F-406A-BA62-DE7291AB5ECC}" type="presOf" srcId="{2400E1A4-2800-4230-9F75-23AD9CFB2724}" destId="{FA5C8E15-E54E-41E6-A0EA-ED4CE2CE1B97}" srcOrd="0" destOrd="0" presId="urn:microsoft.com/office/officeart/2005/8/layout/hProcess11"/>
    <dgm:cxn modelId="{2875BFD4-FB93-4F6C-A33D-CD3DE5846D14}" type="presParOf" srcId="{26002CE5-D28C-4892-82B6-0B4EF95217F0}" destId="{0066B6BC-83D3-49F4-A384-9EDC61EFCD9B}" srcOrd="0" destOrd="0" presId="urn:microsoft.com/office/officeart/2005/8/layout/hProcess11"/>
    <dgm:cxn modelId="{AB9AC55B-B184-4BB3-BA5C-1C6B433D6032}" type="presParOf" srcId="{26002CE5-D28C-4892-82B6-0B4EF95217F0}" destId="{95E6E949-13C0-4F90-8368-F71FF13534AF}" srcOrd="1" destOrd="0" presId="urn:microsoft.com/office/officeart/2005/8/layout/hProcess11"/>
    <dgm:cxn modelId="{77FCB8FD-467A-447E-8C31-6F4749E9C32A}" type="presParOf" srcId="{95E6E949-13C0-4F90-8368-F71FF13534AF}" destId="{D6FCFD3D-8869-47C4-B543-8E5F7EF2CCAE}" srcOrd="0" destOrd="0" presId="urn:microsoft.com/office/officeart/2005/8/layout/hProcess11"/>
    <dgm:cxn modelId="{1612CA68-6C7D-4F48-8B2F-0D340BFB7DB4}" type="presParOf" srcId="{D6FCFD3D-8869-47C4-B543-8E5F7EF2CCAE}" destId="{EF1C66A7-FC4C-4921-A37A-B5612DC978FD}" srcOrd="0" destOrd="0" presId="urn:microsoft.com/office/officeart/2005/8/layout/hProcess11"/>
    <dgm:cxn modelId="{88D1B986-D6A9-4F7B-84AF-476102BA9F69}" type="presParOf" srcId="{D6FCFD3D-8869-47C4-B543-8E5F7EF2CCAE}" destId="{5879B26F-B39F-4256-A741-A728870DCF9B}" srcOrd="1" destOrd="0" presId="urn:microsoft.com/office/officeart/2005/8/layout/hProcess11"/>
    <dgm:cxn modelId="{45712E54-C5DB-46B9-9458-64043F3CF68E}" type="presParOf" srcId="{D6FCFD3D-8869-47C4-B543-8E5F7EF2CCAE}" destId="{D0BAE767-8C07-48E8-B597-247990E1113C}" srcOrd="2" destOrd="0" presId="urn:microsoft.com/office/officeart/2005/8/layout/hProcess11"/>
    <dgm:cxn modelId="{056D7F75-D9FF-4C16-85E8-39506F30908E}" type="presParOf" srcId="{95E6E949-13C0-4F90-8368-F71FF13534AF}" destId="{3003117C-6E85-4A30-9860-CF9BFD372B9F}" srcOrd="1" destOrd="0" presId="urn:microsoft.com/office/officeart/2005/8/layout/hProcess11"/>
    <dgm:cxn modelId="{B94C2123-177F-43BC-817F-0067FF154D34}" type="presParOf" srcId="{95E6E949-13C0-4F90-8368-F71FF13534AF}" destId="{AA6E3693-E25B-4F58-AF64-5A842DF06D13}" srcOrd="2" destOrd="0" presId="urn:microsoft.com/office/officeart/2005/8/layout/hProcess11"/>
    <dgm:cxn modelId="{59676CC8-0358-422A-ACDA-2E4CECF41889}" type="presParOf" srcId="{AA6E3693-E25B-4F58-AF64-5A842DF06D13}" destId="{68B4C9B7-4894-44E7-B9CC-C7291858BA7B}" srcOrd="0" destOrd="0" presId="urn:microsoft.com/office/officeart/2005/8/layout/hProcess11"/>
    <dgm:cxn modelId="{D8D58245-5754-4B64-AA52-B35AC4665066}" type="presParOf" srcId="{AA6E3693-E25B-4F58-AF64-5A842DF06D13}" destId="{3AC46532-78F2-4167-87AB-B76762DE8EA7}" srcOrd="1" destOrd="0" presId="urn:microsoft.com/office/officeart/2005/8/layout/hProcess11"/>
    <dgm:cxn modelId="{E77CA412-FFA4-4130-B7E1-0D89CC7F9D8F}" type="presParOf" srcId="{AA6E3693-E25B-4F58-AF64-5A842DF06D13}" destId="{EC2BC4CD-97C5-4B19-A11A-BD0AB82320A6}" srcOrd="2" destOrd="0" presId="urn:microsoft.com/office/officeart/2005/8/layout/hProcess11"/>
    <dgm:cxn modelId="{9DBDBFFD-8726-4DD5-A38F-1AF10CBEC77B}" type="presParOf" srcId="{95E6E949-13C0-4F90-8368-F71FF13534AF}" destId="{92DA2798-EF3C-40A5-92E2-901F9941B3E3}" srcOrd="3" destOrd="0" presId="urn:microsoft.com/office/officeart/2005/8/layout/hProcess11"/>
    <dgm:cxn modelId="{73CEA76A-BC82-4A83-A420-ECEB0B2BD77C}" type="presParOf" srcId="{95E6E949-13C0-4F90-8368-F71FF13534AF}" destId="{9F65D7CD-6EDA-458E-B273-CF4D29430ABF}" srcOrd="4" destOrd="0" presId="urn:microsoft.com/office/officeart/2005/8/layout/hProcess11"/>
    <dgm:cxn modelId="{6D0AEC49-EB6F-4858-AD80-DFB37F0C1AA0}" type="presParOf" srcId="{9F65D7CD-6EDA-458E-B273-CF4D29430ABF}" destId="{37BC10D1-B041-4854-A6BA-287B93EDF2DA}" srcOrd="0" destOrd="0" presId="urn:microsoft.com/office/officeart/2005/8/layout/hProcess11"/>
    <dgm:cxn modelId="{42E44F81-7A88-4E5F-982A-C6D3C9A03AF4}" type="presParOf" srcId="{9F65D7CD-6EDA-458E-B273-CF4D29430ABF}" destId="{E83C8394-BCFC-4AD4-BFF3-73CBB2661000}" srcOrd="1" destOrd="0" presId="urn:microsoft.com/office/officeart/2005/8/layout/hProcess11"/>
    <dgm:cxn modelId="{4E812032-0CA9-47A6-A651-0C5680916CDB}" type="presParOf" srcId="{9F65D7CD-6EDA-458E-B273-CF4D29430ABF}" destId="{6C4A2DCD-C998-48F0-9E2A-F53F1FBD9E66}" srcOrd="2" destOrd="0" presId="urn:microsoft.com/office/officeart/2005/8/layout/hProcess11"/>
    <dgm:cxn modelId="{63DE29D6-3E20-4996-9EF4-B6F3BF7F0EE4}" type="presParOf" srcId="{95E6E949-13C0-4F90-8368-F71FF13534AF}" destId="{4808E386-5147-4689-ABF1-299EDC203FC6}" srcOrd="5" destOrd="0" presId="urn:microsoft.com/office/officeart/2005/8/layout/hProcess11"/>
    <dgm:cxn modelId="{04FD96E7-6890-4799-AC32-10B66D831888}" type="presParOf" srcId="{95E6E949-13C0-4F90-8368-F71FF13534AF}" destId="{4346DB44-88C9-4973-8179-0B00629B3F28}" srcOrd="6" destOrd="0" presId="urn:microsoft.com/office/officeart/2005/8/layout/hProcess11"/>
    <dgm:cxn modelId="{407223E4-3EF9-48B3-852E-1A7CCF6EB63D}" type="presParOf" srcId="{4346DB44-88C9-4973-8179-0B00629B3F28}" destId="{FA5C8E15-E54E-41E6-A0EA-ED4CE2CE1B97}" srcOrd="0" destOrd="0" presId="urn:microsoft.com/office/officeart/2005/8/layout/hProcess11"/>
    <dgm:cxn modelId="{6DFE9813-C366-40AD-BBCB-D19171D13510}" type="presParOf" srcId="{4346DB44-88C9-4973-8179-0B00629B3F28}" destId="{CE97E467-6986-4CB2-A6C7-F6B000572236}" srcOrd="1" destOrd="0" presId="urn:microsoft.com/office/officeart/2005/8/layout/hProcess11"/>
    <dgm:cxn modelId="{289F2064-66BF-4345-9E4A-9C344CE1CE87}" type="presParOf" srcId="{4346DB44-88C9-4973-8179-0B00629B3F28}" destId="{E7CF36EA-3F55-438C-A8C7-A914CB171397}" srcOrd="2" destOrd="0" presId="urn:microsoft.com/office/officeart/2005/8/layout/hProcess11"/>
    <dgm:cxn modelId="{2A26C0EC-4786-434E-9F27-030AAC2AA2A8}" type="presParOf" srcId="{95E6E949-13C0-4F90-8368-F71FF13534AF}" destId="{E0D24B98-4043-4607-8CE3-B8790D5F689B}" srcOrd="7" destOrd="0" presId="urn:microsoft.com/office/officeart/2005/8/layout/hProcess11"/>
    <dgm:cxn modelId="{368F7ACB-7E2B-457A-913A-F26BB138E4BF}" type="presParOf" srcId="{95E6E949-13C0-4F90-8368-F71FF13534AF}" destId="{16B3D6EF-E573-4A21-831B-A290D648E62D}" srcOrd="8" destOrd="0" presId="urn:microsoft.com/office/officeart/2005/8/layout/hProcess11"/>
    <dgm:cxn modelId="{F3EFC9A1-023C-4626-BFB2-5E2F96AC02EB}" type="presParOf" srcId="{16B3D6EF-E573-4A21-831B-A290D648E62D}" destId="{C00FA166-0EEC-46F2-B2EB-8AE05BAED6A1}" srcOrd="0" destOrd="0" presId="urn:microsoft.com/office/officeart/2005/8/layout/hProcess11"/>
    <dgm:cxn modelId="{DF1CF33E-1DD3-4C05-97EC-64F404E34F0C}" type="presParOf" srcId="{16B3D6EF-E573-4A21-831B-A290D648E62D}" destId="{D13807EE-E298-4CB4-9289-4282FB4148FB}" srcOrd="1" destOrd="0" presId="urn:microsoft.com/office/officeart/2005/8/layout/hProcess11"/>
    <dgm:cxn modelId="{BA194B14-9A95-49B0-ACB1-24D3C1FD5F81}" type="presParOf" srcId="{16B3D6EF-E573-4A21-831B-A290D648E62D}" destId="{42201B10-BF6B-4ABF-A7F2-EAC411E0473F}" srcOrd="2" destOrd="0" presId="urn:microsoft.com/office/officeart/2005/8/layout/hProcess11"/>
    <dgm:cxn modelId="{04738DDF-49F3-4BAA-80A4-C99E577D8B2B}" type="presParOf" srcId="{95E6E949-13C0-4F90-8368-F71FF13534AF}" destId="{88B5E83E-5E50-4719-B60B-536C6587AE86}" srcOrd="9" destOrd="0" presId="urn:microsoft.com/office/officeart/2005/8/layout/hProcess11"/>
    <dgm:cxn modelId="{FB4B6D37-A131-4370-80C8-6DB64312C7AF}" type="presParOf" srcId="{95E6E949-13C0-4F90-8368-F71FF13534AF}" destId="{A84EBB42-9780-47CC-AA7D-6DFE31845880}" srcOrd="10" destOrd="0" presId="urn:microsoft.com/office/officeart/2005/8/layout/hProcess11"/>
    <dgm:cxn modelId="{6AD7CBCC-AD10-48BD-A383-ADEBA018A049}" type="presParOf" srcId="{A84EBB42-9780-47CC-AA7D-6DFE31845880}" destId="{512A8ADA-8E20-407C-B430-B17C6CC96C8E}" srcOrd="0" destOrd="0" presId="urn:microsoft.com/office/officeart/2005/8/layout/hProcess11"/>
    <dgm:cxn modelId="{39F64358-A412-4237-8447-0092DF3A35E9}" type="presParOf" srcId="{A84EBB42-9780-47CC-AA7D-6DFE31845880}" destId="{62B9AAD7-A4FF-4DC3-8EAB-0E15ED1C4008}" srcOrd="1" destOrd="0" presId="urn:microsoft.com/office/officeart/2005/8/layout/hProcess11"/>
    <dgm:cxn modelId="{DB8258AF-A310-4AC7-93BC-E186C0D204A3}" type="presParOf" srcId="{A84EBB42-9780-47CC-AA7D-6DFE31845880}" destId="{846F4C8B-05C7-44AA-8579-25C750059E43}"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6B6BC-83D3-49F4-A384-9EDC61EFCD9B}">
      <dsp:nvSpPr>
        <dsp:cNvPr id="0" name=""/>
        <dsp:cNvSpPr/>
      </dsp:nvSpPr>
      <dsp:spPr>
        <a:xfrm>
          <a:off x="0" y="1430178"/>
          <a:ext cx="8940188" cy="190690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2248A4-F818-4D70-B9FC-93717C22E3A2}">
      <dsp:nvSpPr>
        <dsp:cNvPr id="0" name=""/>
        <dsp:cNvSpPr/>
      </dsp:nvSpPr>
      <dsp:spPr>
        <a:xfrm>
          <a:off x="319" y="0"/>
          <a:ext cx="963536"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n-US" sz="1100" kern="1200" dirty="0"/>
            <a:t>1972 Title IX enacted</a:t>
          </a:r>
        </a:p>
      </dsp:txBody>
      <dsp:txXfrm>
        <a:off x="319" y="0"/>
        <a:ext cx="963536" cy="1906905"/>
      </dsp:txXfrm>
    </dsp:sp>
    <dsp:sp modelId="{73C29393-DC58-444D-B303-F638C064A404}">
      <dsp:nvSpPr>
        <dsp:cNvPr id="0" name=""/>
        <dsp:cNvSpPr/>
      </dsp:nvSpPr>
      <dsp:spPr>
        <a:xfrm>
          <a:off x="243724"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0A7481-7B96-4EC8-8505-CB3A7058D133}">
      <dsp:nvSpPr>
        <dsp:cNvPr id="0" name=""/>
        <dsp:cNvSpPr/>
      </dsp:nvSpPr>
      <dsp:spPr>
        <a:xfrm>
          <a:off x="1012032" y="2860357"/>
          <a:ext cx="963536"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en-US" sz="1100" kern="1200" dirty="0"/>
            <a:t>1974 HEW issues Title IX </a:t>
          </a:r>
          <a:r>
            <a:rPr lang="en-US" sz="1100" kern="1200" dirty="0" err="1"/>
            <a:t>regs</a:t>
          </a:r>
          <a:endParaRPr lang="en-US" sz="1100" kern="1200" dirty="0"/>
        </a:p>
      </dsp:txBody>
      <dsp:txXfrm>
        <a:off x="1012032" y="2860357"/>
        <a:ext cx="963536" cy="1906905"/>
      </dsp:txXfrm>
    </dsp:sp>
    <dsp:sp modelId="{BDC3DD48-A93A-4B7B-AFC1-BCA01D104098}">
      <dsp:nvSpPr>
        <dsp:cNvPr id="0" name=""/>
        <dsp:cNvSpPr/>
      </dsp:nvSpPr>
      <dsp:spPr>
        <a:xfrm>
          <a:off x="1255437"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85CF7C-2595-4806-BF7D-C9D494411331}">
      <dsp:nvSpPr>
        <dsp:cNvPr id="0" name=""/>
        <dsp:cNvSpPr/>
      </dsp:nvSpPr>
      <dsp:spPr>
        <a:xfrm>
          <a:off x="2023746" y="0"/>
          <a:ext cx="963536"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n-US" sz="1100" kern="1200" dirty="0"/>
            <a:t>1980 Title IX enforcement transferred to new ED OCR office</a:t>
          </a:r>
        </a:p>
      </dsp:txBody>
      <dsp:txXfrm>
        <a:off x="2023746" y="0"/>
        <a:ext cx="963536" cy="1906905"/>
      </dsp:txXfrm>
    </dsp:sp>
    <dsp:sp modelId="{8C2385F0-B1E6-4B17-8486-1F8633C935D4}">
      <dsp:nvSpPr>
        <dsp:cNvPr id="0" name=""/>
        <dsp:cNvSpPr/>
      </dsp:nvSpPr>
      <dsp:spPr>
        <a:xfrm>
          <a:off x="2267151"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2D5534-BEEF-4A44-A3A5-23683C539CF5}">
      <dsp:nvSpPr>
        <dsp:cNvPr id="0" name=""/>
        <dsp:cNvSpPr/>
      </dsp:nvSpPr>
      <dsp:spPr>
        <a:xfrm>
          <a:off x="3035459" y="2860357"/>
          <a:ext cx="963536"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en-US" sz="1100" kern="1200" dirty="0"/>
            <a:t>1986 Jeanne </a:t>
          </a:r>
          <a:r>
            <a:rPr lang="en-US" sz="1100" kern="1200" dirty="0" err="1"/>
            <a:t>Clery</a:t>
          </a:r>
          <a:r>
            <a:rPr lang="en-US" sz="1100" kern="1200" dirty="0"/>
            <a:t> raped and murdered in her residence hall at Lehigh University</a:t>
          </a:r>
        </a:p>
      </dsp:txBody>
      <dsp:txXfrm>
        <a:off x="3035459" y="2860357"/>
        <a:ext cx="963536" cy="1906905"/>
      </dsp:txXfrm>
    </dsp:sp>
    <dsp:sp modelId="{61C7F862-9206-4979-BE9C-D340D07DA76E}">
      <dsp:nvSpPr>
        <dsp:cNvPr id="0" name=""/>
        <dsp:cNvSpPr/>
      </dsp:nvSpPr>
      <dsp:spPr>
        <a:xfrm>
          <a:off x="3278864"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130FC5-6894-42D5-9049-8544EB62D88D}">
      <dsp:nvSpPr>
        <dsp:cNvPr id="0" name=""/>
        <dsp:cNvSpPr/>
      </dsp:nvSpPr>
      <dsp:spPr>
        <a:xfrm>
          <a:off x="4047173" y="0"/>
          <a:ext cx="963536"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n-US" sz="1100" kern="1200" dirty="0"/>
            <a:t>1990 Congress enacts </a:t>
          </a:r>
          <a:r>
            <a:rPr lang="en-US" sz="1100" kern="1200" dirty="0" err="1"/>
            <a:t>Clery</a:t>
          </a:r>
          <a:r>
            <a:rPr lang="en-US" sz="1100" kern="1200" dirty="0"/>
            <a:t> Act to require university reporting of violent crimes</a:t>
          </a:r>
        </a:p>
      </dsp:txBody>
      <dsp:txXfrm>
        <a:off x="4047173" y="0"/>
        <a:ext cx="963536" cy="1906905"/>
      </dsp:txXfrm>
    </dsp:sp>
    <dsp:sp modelId="{7613ACBC-2AA3-4DB5-B1E0-9307D6664EA1}">
      <dsp:nvSpPr>
        <dsp:cNvPr id="0" name=""/>
        <dsp:cNvSpPr/>
      </dsp:nvSpPr>
      <dsp:spPr>
        <a:xfrm>
          <a:off x="4290578"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008F89-85E4-4B05-BC60-63B34C243024}">
      <dsp:nvSpPr>
        <dsp:cNvPr id="0" name=""/>
        <dsp:cNvSpPr/>
      </dsp:nvSpPr>
      <dsp:spPr>
        <a:xfrm>
          <a:off x="5058886" y="2860357"/>
          <a:ext cx="963536"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en-US" sz="1100" kern="1200" dirty="0"/>
            <a:t>1992 SCOTUS recognizes student right to money damages for sexual harassment (Franklin v. Gwinnett)</a:t>
          </a:r>
        </a:p>
      </dsp:txBody>
      <dsp:txXfrm>
        <a:off x="5058886" y="2860357"/>
        <a:ext cx="963536" cy="1906905"/>
      </dsp:txXfrm>
    </dsp:sp>
    <dsp:sp modelId="{EE2E5AA5-84FD-4EAA-AED1-1EED86309886}">
      <dsp:nvSpPr>
        <dsp:cNvPr id="0" name=""/>
        <dsp:cNvSpPr/>
      </dsp:nvSpPr>
      <dsp:spPr>
        <a:xfrm>
          <a:off x="5302291"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606006-3927-430F-BB73-AA547587C0AF}">
      <dsp:nvSpPr>
        <dsp:cNvPr id="0" name=""/>
        <dsp:cNvSpPr/>
      </dsp:nvSpPr>
      <dsp:spPr>
        <a:xfrm>
          <a:off x="6070599" y="0"/>
          <a:ext cx="963536"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n-US" sz="1100" kern="1200" dirty="0"/>
            <a:t>1994 Congress enacts Violence Against Women Act (VAWA)</a:t>
          </a:r>
        </a:p>
      </dsp:txBody>
      <dsp:txXfrm>
        <a:off x="6070599" y="0"/>
        <a:ext cx="963536" cy="1906905"/>
      </dsp:txXfrm>
    </dsp:sp>
    <dsp:sp modelId="{FCF8ED0D-3128-438D-9CE8-79F3DC924189}">
      <dsp:nvSpPr>
        <dsp:cNvPr id="0" name=""/>
        <dsp:cNvSpPr/>
      </dsp:nvSpPr>
      <dsp:spPr>
        <a:xfrm>
          <a:off x="6314005"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9E3771-20F9-41EE-B5C5-6A6E8358866E}">
      <dsp:nvSpPr>
        <dsp:cNvPr id="0" name=""/>
        <dsp:cNvSpPr/>
      </dsp:nvSpPr>
      <dsp:spPr>
        <a:xfrm>
          <a:off x="7082313" y="2860357"/>
          <a:ext cx="963536"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en-US" sz="1100" kern="1200" dirty="0"/>
            <a:t>1997 OCR issues guidance on sexual harassment recognizing responsibility of schools to respond</a:t>
          </a:r>
        </a:p>
      </dsp:txBody>
      <dsp:txXfrm>
        <a:off x="7082313" y="2860357"/>
        <a:ext cx="963536" cy="1906905"/>
      </dsp:txXfrm>
    </dsp:sp>
    <dsp:sp modelId="{427E948B-AF65-42B3-B134-09784633F61D}">
      <dsp:nvSpPr>
        <dsp:cNvPr id="0" name=""/>
        <dsp:cNvSpPr/>
      </dsp:nvSpPr>
      <dsp:spPr>
        <a:xfrm>
          <a:off x="7325718"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6B6BC-83D3-49F4-A384-9EDC61EFCD9B}">
      <dsp:nvSpPr>
        <dsp:cNvPr id="0" name=""/>
        <dsp:cNvSpPr/>
      </dsp:nvSpPr>
      <dsp:spPr>
        <a:xfrm>
          <a:off x="0" y="1430178"/>
          <a:ext cx="8940188" cy="190690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1C66A7-FC4C-4921-A37A-B5612DC978FD}">
      <dsp:nvSpPr>
        <dsp:cNvPr id="0" name=""/>
        <dsp:cNvSpPr/>
      </dsp:nvSpPr>
      <dsp:spPr>
        <a:xfrm>
          <a:off x="2209" y="0"/>
          <a:ext cx="1286679"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marL="0" lvl="0" indent="0" algn="ctr" defTabSz="444500">
            <a:lnSpc>
              <a:spcPct val="90000"/>
            </a:lnSpc>
            <a:spcBef>
              <a:spcPct val="0"/>
            </a:spcBef>
            <a:spcAft>
              <a:spcPct val="35000"/>
            </a:spcAft>
            <a:buNone/>
          </a:pPr>
          <a:r>
            <a:rPr lang="en-US" sz="1000" kern="1200" dirty="0"/>
            <a:t>1997 OCR issues guidance on sexual harassment recognizing responsibility of schools to respond</a:t>
          </a:r>
        </a:p>
      </dsp:txBody>
      <dsp:txXfrm>
        <a:off x="2209" y="0"/>
        <a:ext cx="1286679" cy="1906905"/>
      </dsp:txXfrm>
    </dsp:sp>
    <dsp:sp modelId="{5879B26F-B39F-4256-A741-A728870DCF9B}">
      <dsp:nvSpPr>
        <dsp:cNvPr id="0" name=""/>
        <dsp:cNvSpPr/>
      </dsp:nvSpPr>
      <dsp:spPr>
        <a:xfrm>
          <a:off x="407186"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B4C9B7-4894-44E7-B9CC-C7291858BA7B}">
      <dsp:nvSpPr>
        <dsp:cNvPr id="0" name=""/>
        <dsp:cNvSpPr/>
      </dsp:nvSpPr>
      <dsp:spPr>
        <a:xfrm>
          <a:off x="1353223" y="2860357"/>
          <a:ext cx="1286679"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en-US" sz="1000" kern="1200" dirty="0"/>
            <a:t>1998 SCOTUS sets standard for teacher-on-student harassment liability as “deliberate indifference” after “actual notice” of misconduct (</a:t>
          </a:r>
          <a:r>
            <a:rPr lang="en-US" sz="1000" kern="1200" dirty="0" err="1"/>
            <a:t>Gebser</a:t>
          </a:r>
          <a:r>
            <a:rPr lang="en-US" sz="1000" kern="1200" dirty="0"/>
            <a:t> v. Lago Vista)</a:t>
          </a:r>
        </a:p>
      </dsp:txBody>
      <dsp:txXfrm>
        <a:off x="1353223" y="2860357"/>
        <a:ext cx="1286679" cy="1906905"/>
      </dsp:txXfrm>
    </dsp:sp>
    <dsp:sp modelId="{3AC46532-78F2-4167-87AB-B76762DE8EA7}">
      <dsp:nvSpPr>
        <dsp:cNvPr id="0" name=""/>
        <dsp:cNvSpPr/>
      </dsp:nvSpPr>
      <dsp:spPr>
        <a:xfrm>
          <a:off x="1758200"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C10D1-B041-4854-A6BA-287B93EDF2DA}">
      <dsp:nvSpPr>
        <dsp:cNvPr id="0" name=""/>
        <dsp:cNvSpPr/>
      </dsp:nvSpPr>
      <dsp:spPr>
        <a:xfrm>
          <a:off x="2704237" y="0"/>
          <a:ext cx="1286679"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marL="0" lvl="0" indent="0" algn="ctr" defTabSz="444500">
            <a:lnSpc>
              <a:spcPct val="90000"/>
            </a:lnSpc>
            <a:spcBef>
              <a:spcPct val="0"/>
            </a:spcBef>
            <a:spcAft>
              <a:spcPct val="35000"/>
            </a:spcAft>
            <a:buNone/>
          </a:pPr>
          <a:r>
            <a:rPr lang="en-US" sz="1000" kern="1200" dirty="0"/>
            <a:t>1999 SCOTUS recognizes school liability for student-on-student sexual harassment and adds a narrow definition (Davis v. Monroe)</a:t>
          </a:r>
        </a:p>
      </dsp:txBody>
      <dsp:txXfrm>
        <a:off x="2704237" y="0"/>
        <a:ext cx="1286679" cy="1906905"/>
      </dsp:txXfrm>
    </dsp:sp>
    <dsp:sp modelId="{E83C8394-BCFC-4AD4-BFF3-73CBB2661000}">
      <dsp:nvSpPr>
        <dsp:cNvPr id="0" name=""/>
        <dsp:cNvSpPr/>
      </dsp:nvSpPr>
      <dsp:spPr>
        <a:xfrm>
          <a:off x="3109214"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5C8E15-E54E-41E6-A0EA-ED4CE2CE1B97}">
      <dsp:nvSpPr>
        <dsp:cNvPr id="0" name=""/>
        <dsp:cNvSpPr/>
      </dsp:nvSpPr>
      <dsp:spPr>
        <a:xfrm>
          <a:off x="4055251" y="2860357"/>
          <a:ext cx="1286679"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en-US" sz="1000" kern="1200" dirty="0"/>
            <a:t>2001-2017 OCR issues dozens of guidance documents (most from 2009-2016)</a:t>
          </a:r>
        </a:p>
      </dsp:txBody>
      <dsp:txXfrm>
        <a:off x="4055251" y="2860357"/>
        <a:ext cx="1286679" cy="1906905"/>
      </dsp:txXfrm>
    </dsp:sp>
    <dsp:sp modelId="{CE97E467-6986-4CB2-A6C7-F6B000572236}">
      <dsp:nvSpPr>
        <dsp:cNvPr id="0" name=""/>
        <dsp:cNvSpPr/>
      </dsp:nvSpPr>
      <dsp:spPr>
        <a:xfrm>
          <a:off x="4460228"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0FA166-0EEC-46F2-B2EB-8AE05BAED6A1}">
      <dsp:nvSpPr>
        <dsp:cNvPr id="0" name=""/>
        <dsp:cNvSpPr/>
      </dsp:nvSpPr>
      <dsp:spPr>
        <a:xfrm>
          <a:off x="5406265" y="0"/>
          <a:ext cx="1286679"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marL="0" lvl="0" indent="0" algn="ctr" defTabSz="444500">
            <a:lnSpc>
              <a:spcPct val="90000"/>
            </a:lnSpc>
            <a:spcBef>
              <a:spcPct val="0"/>
            </a:spcBef>
            <a:spcAft>
              <a:spcPct val="35000"/>
            </a:spcAft>
            <a:buNone/>
          </a:pPr>
          <a:r>
            <a:rPr lang="en-US" sz="1000" kern="1200" dirty="0"/>
            <a:t>2013 VAWA reauthorization amends </a:t>
          </a:r>
          <a:r>
            <a:rPr lang="en-US" sz="1000" kern="1200" dirty="0" err="1"/>
            <a:t>Clery</a:t>
          </a:r>
          <a:r>
            <a:rPr lang="en-US" sz="1000" kern="1200" dirty="0"/>
            <a:t> Act to require university reporting of sexual assault, dating violence, domestic violence, stalking (big 4)</a:t>
          </a:r>
        </a:p>
      </dsp:txBody>
      <dsp:txXfrm>
        <a:off x="5406265" y="0"/>
        <a:ext cx="1286679" cy="1906905"/>
      </dsp:txXfrm>
    </dsp:sp>
    <dsp:sp modelId="{D13807EE-E298-4CB4-9289-4282FB4148FB}">
      <dsp:nvSpPr>
        <dsp:cNvPr id="0" name=""/>
        <dsp:cNvSpPr/>
      </dsp:nvSpPr>
      <dsp:spPr>
        <a:xfrm>
          <a:off x="5811242"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2A8ADA-8E20-407C-B430-B17C6CC96C8E}">
      <dsp:nvSpPr>
        <dsp:cNvPr id="0" name=""/>
        <dsp:cNvSpPr/>
      </dsp:nvSpPr>
      <dsp:spPr>
        <a:xfrm>
          <a:off x="6757279" y="2860357"/>
          <a:ext cx="1286679" cy="1906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en-US" sz="1000" kern="1200" dirty="0"/>
            <a:t>2020 May 6 U.S. Dept. of Ed. Issues new Title IX </a:t>
          </a:r>
          <a:r>
            <a:rPr lang="en-US" sz="1000" kern="1200" dirty="0" err="1"/>
            <a:t>regs</a:t>
          </a:r>
          <a:r>
            <a:rPr lang="en-US" sz="1000" kern="1200" dirty="0"/>
            <a:t> defining sexual harassment and spelling out investigation process</a:t>
          </a:r>
        </a:p>
      </dsp:txBody>
      <dsp:txXfrm>
        <a:off x="6757279" y="2860357"/>
        <a:ext cx="1286679" cy="1906905"/>
      </dsp:txXfrm>
    </dsp:sp>
    <dsp:sp modelId="{62B9AAD7-A4FF-4DC3-8EAB-0E15ED1C4008}">
      <dsp:nvSpPr>
        <dsp:cNvPr id="0" name=""/>
        <dsp:cNvSpPr/>
      </dsp:nvSpPr>
      <dsp:spPr>
        <a:xfrm>
          <a:off x="7162256" y="2145268"/>
          <a:ext cx="476726" cy="4767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57DACB-E0FC-494C-8B01-D6E1AD1F2038}" type="datetimeFigureOut">
              <a:rPr lang="en-US" smtClean="0"/>
              <a:t>8/12/20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C523D14-953E-EA4E-9B2B-912880E07801}" type="slidenum">
              <a:rPr lang="en-US" smtClean="0"/>
              <a:t>‹#›</a:t>
            </a:fld>
            <a:endParaRPr lang="en-US"/>
          </a:p>
        </p:txBody>
      </p:sp>
    </p:spTree>
    <p:extLst>
      <p:ext uri="{BB962C8B-B14F-4D97-AF65-F5344CB8AC3E}">
        <p14:creationId xmlns:p14="http://schemas.microsoft.com/office/powerpoint/2010/main" val="36008842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665142-D645-D24A-9AA0-F6F9ABBA463D}" type="datetimeFigureOut">
              <a:rPr lang="en-US" smtClean="0"/>
              <a:t>8/12/20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F5D04B-EBB8-904A-887D-9C11AB601298}" type="slidenum">
              <a:rPr lang="en-US" smtClean="0"/>
              <a:t>‹#›</a:t>
            </a:fld>
            <a:endParaRPr lang="en-US" dirty="0"/>
          </a:p>
        </p:txBody>
      </p:sp>
    </p:spTree>
    <p:extLst>
      <p:ext uri="{BB962C8B-B14F-4D97-AF65-F5344CB8AC3E}">
        <p14:creationId xmlns:p14="http://schemas.microsoft.com/office/powerpoint/2010/main" val="232494584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Thanks to BJ/Bob/Others.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It is good to be here, working in education, and associated with all of you today.   </a:t>
            </a:r>
          </a:p>
          <a:p>
            <a:endParaRPr lang="en-US" dirty="0"/>
          </a:p>
          <a:p>
            <a:endParaRPr lang="en-US" b="0" dirty="0"/>
          </a:p>
        </p:txBody>
      </p:sp>
      <p:sp>
        <p:nvSpPr>
          <p:cNvPr id="4" name="Slide Number Placeholder 3"/>
          <p:cNvSpPr>
            <a:spLocks noGrp="1"/>
          </p:cNvSpPr>
          <p:nvPr>
            <p:ph type="sldNum" sz="quarter" idx="10"/>
          </p:nvPr>
        </p:nvSpPr>
        <p:spPr/>
        <p:txBody>
          <a:bodyPr/>
          <a:lstStyle/>
          <a:p>
            <a:fld id="{8AF5D04B-EBB8-904A-887D-9C11AB601298}" type="slidenum">
              <a:rPr lang="en-US" smtClean="0"/>
              <a:t>1</a:t>
            </a:fld>
            <a:endParaRPr lang="en-US" dirty="0"/>
          </a:p>
        </p:txBody>
      </p:sp>
    </p:spTree>
    <p:extLst>
      <p:ext uri="{BB962C8B-B14F-4D97-AF65-F5344CB8AC3E}">
        <p14:creationId xmlns:p14="http://schemas.microsoft.com/office/powerpoint/2010/main" val="4092377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Responding to complaints that the Department of Education’s guidance did not adequately protect the rights of those accused of sexual harassment or sexual violence, in September, 2017 the DOE withdrew previous guidance and the following year, October, 2018, DOE proposed new regulations.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000000"/>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Those regulations are not yet effective, but were published for public comment (receiving over 100,000 comments), and finalized, ready for publication.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000000"/>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Since then, these regulations have been the target of a number of attempts to stop or at least alter their implementation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000000"/>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The consensus in the legal community is that pending litigation may eventually alter some of the new regs but it’s unlikely they will be successful prior to Aug 14, when compliance begins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2,000 pages</a:t>
            </a:r>
          </a:p>
          <a:p>
            <a:endParaRPr lang="en-US" b="1" dirty="0"/>
          </a:p>
        </p:txBody>
      </p:sp>
      <p:sp>
        <p:nvSpPr>
          <p:cNvPr id="4" name="Slide Number Placeholder 3"/>
          <p:cNvSpPr>
            <a:spLocks noGrp="1"/>
          </p:cNvSpPr>
          <p:nvPr>
            <p:ph type="sldNum" sz="quarter" idx="5"/>
          </p:nvPr>
        </p:nvSpPr>
        <p:spPr/>
        <p:txBody>
          <a:bodyPr/>
          <a:lstStyle/>
          <a:p>
            <a:fld id="{C6FE8073-B51F-42E3-ADFB-EB21182105D4}" type="slidenum">
              <a:rPr lang="en-US" smtClean="0"/>
              <a:t>2</a:t>
            </a:fld>
            <a:endParaRPr lang="en-US"/>
          </a:p>
        </p:txBody>
      </p:sp>
    </p:spTree>
    <p:extLst>
      <p:ext uri="{BB962C8B-B14F-4D97-AF65-F5344CB8AC3E}">
        <p14:creationId xmlns:p14="http://schemas.microsoft.com/office/powerpoint/2010/main" val="3817323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Responding to complaints that the Department of Education’s guidance did not adequately protect the rights of those accused of sexual harassment or sexual violence, in September, 2017 the DOE withdrew previous guidance and the following year, October, 2018, DOE proposed new regulations.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000000"/>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Those regulations are not yet effective, but were published for public comment (receiving over 100,000 comments), and finalized, ready for publication.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000000"/>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Since then, these regulations have been the target of a number of attempts to stop or at least alter their implementation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000000"/>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The consensus in the legal community is that pending litigation may eventually alter some of the new regs but it’s unlikely they will be successful prior to Aug 14, when compliance begins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2,000 pages</a:t>
            </a:r>
          </a:p>
          <a:p>
            <a:endParaRPr lang="en-US" b="1" dirty="0"/>
          </a:p>
        </p:txBody>
      </p:sp>
      <p:sp>
        <p:nvSpPr>
          <p:cNvPr id="4" name="Slide Number Placeholder 3"/>
          <p:cNvSpPr>
            <a:spLocks noGrp="1"/>
          </p:cNvSpPr>
          <p:nvPr>
            <p:ph type="sldNum" sz="quarter" idx="5"/>
          </p:nvPr>
        </p:nvSpPr>
        <p:spPr/>
        <p:txBody>
          <a:bodyPr/>
          <a:lstStyle/>
          <a:p>
            <a:fld id="{C6FE8073-B51F-42E3-ADFB-EB21182105D4}" type="slidenum">
              <a:rPr lang="en-US" smtClean="0"/>
              <a:t>3</a:t>
            </a:fld>
            <a:endParaRPr lang="en-US"/>
          </a:p>
        </p:txBody>
      </p:sp>
    </p:spTree>
    <p:extLst>
      <p:ext uri="{BB962C8B-B14F-4D97-AF65-F5344CB8AC3E}">
        <p14:creationId xmlns:p14="http://schemas.microsoft.com/office/powerpoint/2010/main" val="3983035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Responding to complaints that the Department of Education’s guidance did not adequately protect the rights of those accused of sexual harassment or sexual violence, in September, 2017 the DOE withdrew previous guidance and the following year, October, 2018, DOE proposed new regulations.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000000"/>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Those regulations are not yet effective, but were published for public comment (receiving over 100,000 comments), and finalized, ready for publication.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000000"/>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Since then, these regulations have been the target of a number of attempts to stop or at least alter their implementation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000000"/>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The consensus in the legal community is that pending litigation may eventually alter some of the new regs but it’s unlikely they will be successful prior to Aug 14, when compliance begins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mn-lt"/>
                <a:ea typeface="+mn-ea"/>
                <a:cs typeface="+mn-cs"/>
              </a:rPr>
              <a:t>2,000 pages</a:t>
            </a:r>
          </a:p>
          <a:p>
            <a:endParaRPr lang="en-US" b="1" dirty="0"/>
          </a:p>
        </p:txBody>
      </p:sp>
      <p:sp>
        <p:nvSpPr>
          <p:cNvPr id="4" name="Slide Number Placeholder 3"/>
          <p:cNvSpPr>
            <a:spLocks noGrp="1"/>
          </p:cNvSpPr>
          <p:nvPr>
            <p:ph type="sldNum" sz="quarter" idx="5"/>
          </p:nvPr>
        </p:nvSpPr>
        <p:spPr/>
        <p:txBody>
          <a:bodyPr/>
          <a:lstStyle/>
          <a:p>
            <a:fld id="{C6FE8073-B51F-42E3-ADFB-EB21182105D4}" type="slidenum">
              <a:rPr lang="en-US" smtClean="0"/>
              <a:t>4</a:t>
            </a:fld>
            <a:endParaRPr lang="en-US"/>
          </a:p>
        </p:txBody>
      </p:sp>
    </p:spTree>
    <p:extLst>
      <p:ext uri="{BB962C8B-B14F-4D97-AF65-F5344CB8AC3E}">
        <p14:creationId xmlns:p14="http://schemas.microsoft.com/office/powerpoint/2010/main" val="1510797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the training today is to provide an overview and focus on issue reporting and issue spotting.   </a:t>
            </a:r>
            <a:br>
              <a:rPr lang="en-US" dirty="0"/>
            </a:br>
            <a:endParaRPr lang="en-US" dirty="0"/>
          </a:p>
          <a:p>
            <a:r>
              <a:rPr lang="en-US" dirty="0"/>
              <a:t>High way metaphor:</a:t>
            </a:r>
            <a:br>
              <a:rPr lang="en-US" dirty="0"/>
            </a:br>
            <a:endParaRPr lang="en-US" dirty="0"/>
          </a:p>
          <a:p>
            <a:r>
              <a:rPr lang="en-US" dirty="0"/>
              <a:t>We have become used to a certain process of disciplining students for policy infractions that is like the highway: wide, linear, and all inclusive.</a:t>
            </a:r>
          </a:p>
          <a:p>
            <a:endParaRPr lang="en-US" dirty="0"/>
          </a:p>
          <a:p>
            <a:r>
              <a:rPr lang="en-US" dirty="0"/>
              <a:t>The DOE’s new regulations on Title IX introduce additional due process requirements that is like a parallel “feeder” road—there are more stops and slower speed limit.</a:t>
            </a:r>
          </a:p>
          <a:p>
            <a:endParaRPr lang="en-US" dirty="0"/>
          </a:p>
          <a:p>
            <a:r>
              <a:rPr lang="en-US" dirty="0"/>
              <a:t>Sometimes issues will exit the main process high way and sometimes they will get back on the highway</a:t>
            </a:r>
          </a:p>
          <a:p>
            <a:endParaRPr lang="en-US" dirty="0"/>
          </a:p>
          <a:p>
            <a:r>
              <a:rPr lang="en-US" dirty="0"/>
              <a:t>Building leaders (with the help of the TIXC) will be tasked with knowing when sexual harassment cases need this extra process and require us to exit the highway onto the feeder road</a:t>
            </a:r>
          </a:p>
          <a:p>
            <a:endParaRPr lang="en-US" dirty="0"/>
          </a:p>
          <a:p>
            <a:r>
              <a:rPr lang="en-US" dirty="0"/>
              <a:t>We are calling this the Title IX jurisdictional analysis (does title IX have jurisdiction over the claim or not?)</a:t>
            </a:r>
          </a:p>
          <a:p>
            <a:endParaRPr lang="en-US" dirty="0"/>
          </a:p>
        </p:txBody>
      </p:sp>
      <p:sp>
        <p:nvSpPr>
          <p:cNvPr id="4" name="Slide Number Placeholder 3"/>
          <p:cNvSpPr>
            <a:spLocks noGrp="1"/>
          </p:cNvSpPr>
          <p:nvPr>
            <p:ph type="sldNum" sz="quarter" idx="10"/>
          </p:nvPr>
        </p:nvSpPr>
        <p:spPr/>
        <p:txBody>
          <a:bodyPr/>
          <a:lstStyle/>
          <a:p>
            <a:fld id="{8AF5D04B-EBB8-904A-887D-9C11AB601298}" type="slidenum">
              <a:rPr lang="en-US" smtClean="0"/>
              <a:t>5</a:t>
            </a:fld>
            <a:endParaRPr lang="en-US" dirty="0"/>
          </a:p>
        </p:txBody>
      </p:sp>
    </p:spTree>
    <p:extLst>
      <p:ext uri="{BB962C8B-B14F-4D97-AF65-F5344CB8AC3E}">
        <p14:creationId xmlns:p14="http://schemas.microsoft.com/office/powerpoint/2010/main" val="3445837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slides to refresh our minds re: Title IX</a:t>
            </a:r>
          </a:p>
        </p:txBody>
      </p:sp>
      <p:sp>
        <p:nvSpPr>
          <p:cNvPr id="4" name="Slide Number Placeholder 3"/>
          <p:cNvSpPr>
            <a:spLocks noGrp="1"/>
          </p:cNvSpPr>
          <p:nvPr>
            <p:ph type="sldNum" sz="quarter" idx="10"/>
          </p:nvPr>
        </p:nvSpPr>
        <p:spPr/>
        <p:txBody>
          <a:bodyPr/>
          <a:lstStyle/>
          <a:p>
            <a:fld id="{8AF5D04B-EBB8-904A-887D-9C11AB601298}" type="slidenum">
              <a:rPr lang="en-US" smtClean="0"/>
              <a:t>6</a:t>
            </a:fld>
            <a:endParaRPr lang="en-US" dirty="0"/>
          </a:p>
        </p:txBody>
      </p:sp>
    </p:spTree>
    <p:extLst>
      <p:ext uri="{BB962C8B-B14F-4D97-AF65-F5344CB8AC3E}">
        <p14:creationId xmlns:p14="http://schemas.microsoft.com/office/powerpoint/2010/main" val="13338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C6FE8073-B51F-42E3-ADFB-EB21182105D4}" type="slidenum">
              <a:rPr lang="en-US" smtClean="0"/>
              <a:t>7</a:t>
            </a:fld>
            <a:endParaRPr lang="en-US"/>
          </a:p>
        </p:txBody>
      </p:sp>
    </p:spTree>
    <p:extLst>
      <p:ext uri="{BB962C8B-B14F-4D97-AF65-F5344CB8AC3E}">
        <p14:creationId xmlns:p14="http://schemas.microsoft.com/office/powerpoint/2010/main" val="2431509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F5D04B-EBB8-904A-887D-9C11AB601298}" type="slidenum">
              <a:rPr lang="en-US" smtClean="0"/>
              <a:t>8</a:t>
            </a:fld>
            <a:endParaRPr lang="en-US" dirty="0"/>
          </a:p>
        </p:txBody>
      </p:sp>
    </p:spTree>
    <p:extLst>
      <p:ext uri="{BB962C8B-B14F-4D97-AF65-F5344CB8AC3E}">
        <p14:creationId xmlns:p14="http://schemas.microsoft.com/office/powerpoint/2010/main" val="1377308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Narrowed (less expansive than workplace under Title VII for  issues of free speech and academic freedom).   </a:t>
            </a:r>
          </a:p>
          <a:p>
            <a:endParaRPr lang="en-US" dirty="0"/>
          </a:p>
          <a:p>
            <a:r>
              <a:rPr lang="en-US" dirty="0"/>
              <a:t>Commenters urged the department to use severe OR pervasive in keeping with the Supreme Court’s work-place harassment standard – given that a sexual assault may be severe – but not pervasive and some sexual or sexist remarks may be pervasive but not severe.  The final regulations kept the same demanding standard, but, in response to critics, they now make clear that a single instance of sexual assault does constitute sexual harassment.</a:t>
            </a:r>
            <a:br>
              <a:rPr lang="en-US" dirty="0"/>
            </a:br>
            <a:r>
              <a:rPr lang="en-US" dirty="0"/>
              <a:t>In its explanation, the department points to the fact that an educational environment may need to strike a different balance than the workplace with regard to student free speech and expression. “Schools are unlike the adult workplace. . .children may regularly interact in a manner that would be unacceptable among adults.” </a:t>
            </a:r>
          </a:p>
          <a:p>
            <a:endParaRPr lang="en-US" dirty="0"/>
          </a:p>
          <a:p>
            <a:r>
              <a:rPr lang="en-US" u="sng" dirty="0"/>
              <a:t>Sexual Assault</a:t>
            </a:r>
            <a:r>
              <a:rPr lang="en-US" u="none" dirty="0"/>
              <a:t>: rape, fondling, incest, or statutory rape.</a:t>
            </a:r>
          </a:p>
          <a:p>
            <a:r>
              <a:rPr lang="en-US" u="sng" dirty="0"/>
              <a:t>Dating violence:</a:t>
            </a:r>
            <a:r>
              <a:rPr lang="en-US" u="none" dirty="0"/>
              <a:t> threats or actual sexual or physical abuse in a dating relationship.</a:t>
            </a:r>
          </a:p>
          <a:p>
            <a:r>
              <a:rPr lang="en-US" u="sng" dirty="0"/>
              <a:t>Domestic violence:</a:t>
            </a:r>
            <a:r>
              <a:rPr lang="en-US" u="none" dirty="0"/>
              <a:t> crime of violence committed by former spouse, cohabiting partner, or someone with whom you share a child.</a:t>
            </a:r>
            <a:br>
              <a:rPr lang="en-US" u="none" dirty="0"/>
            </a:br>
            <a:r>
              <a:rPr lang="en-US" u="sng" dirty="0"/>
              <a:t>Stalking:</a:t>
            </a:r>
            <a:r>
              <a:rPr lang="en-US" u="none" dirty="0"/>
              <a:t> ongoing conduct that could cause a reasonable person to fear for the safety of themselves or others, or suffer emotional distress (e.g., following, monitoring, threatening, communicating to or about the victim, or interfering with victim’s property)</a:t>
            </a:r>
          </a:p>
          <a:p>
            <a:endParaRPr lang="en-US"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Serious enough to deny or limit the victim’s ability to participate in or benefit from the school’s program. </a:t>
            </a:r>
          </a:p>
          <a:p>
            <a:endParaRPr lang="en-US" u="none" dirty="0"/>
          </a:p>
          <a:p>
            <a:endParaRPr lang="en-US" u="none" dirty="0"/>
          </a:p>
          <a:p>
            <a:r>
              <a:rPr lang="en-US" u="none" dirty="0" err="1"/>
              <a:t>Clery</a:t>
            </a:r>
            <a:r>
              <a:rPr lang="en-US" u="none" dirty="0"/>
              <a:t> Act – named after Jeanne </a:t>
            </a:r>
            <a:r>
              <a:rPr lang="en-US" u="none" dirty="0" err="1"/>
              <a:t>Clery</a:t>
            </a:r>
            <a:r>
              <a:rPr lang="en-US" u="none" dirty="0"/>
              <a:t> who was raped and murdered in her dorm room by a fellow student on April 5, 1986.  Requires colleges to report crimes that occur on campus and school safety policies.  Also requires schools to send timely warnings to the school community when there are known risks to public safety on campus</a:t>
            </a:r>
            <a:endParaRPr lang="en-US" u="sng" dirty="0"/>
          </a:p>
        </p:txBody>
      </p:sp>
      <p:sp>
        <p:nvSpPr>
          <p:cNvPr id="4" name="Slide Number Placeholder 3"/>
          <p:cNvSpPr>
            <a:spLocks noGrp="1"/>
          </p:cNvSpPr>
          <p:nvPr>
            <p:ph type="sldNum" sz="quarter" idx="5"/>
          </p:nvPr>
        </p:nvSpPr>
        <p:spPr/>
        <p:txBody>
          <a:bodyPr/>
          <a:lstStyle/>
          <a:p>
            <a:fld id="{C6FE8073-B51F-42E3-ADFB-EB21182105D4}" type="slidenum">
              <a:rPr lang="en-US" smtClean="0"/>
              <a:t>17</a:t>
            </a:fld>
            <a:endParaRPr lang="en-US"/>
          </a:p>
        </p:txBody>
      </p:sp>
    </p:spTree>
    <p:extLst>
      <p:ext uri="{BB962C8B-B14F-4D97-AF65-F5344CB8AC3E}">
        <p14:creationId xmlns:p14="http://schemas.microsoft.com/office/powerpoint/2010/main" val="4165995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Narrowed (less expansive than workplace under Title VII for  issues of free speech and academic freedom).   </a:t>
            </a:r>
          </a:p>
          <a:p>
            <a:endParaRPr lang="en-US" dirty="0"/>
          </a:p>
          <a:p>
            <a:r>
              <a:rPr lang="en-US" dirty="0"/>
              <a:t>Commenters urged the department to use severe OR pervasive in keeping with the Supreme Court’s work-place harassment standard – given that a sexual assault may be severe – but not pervasive and some sexual or sexist remarks may be pervasive but not severe.  The final regulations kept the same demanding standard, but, in response to critics, they now make clear that a single instance of sexual assault does constitute sexual harassment.</a:t>
            </a:r>
            <a:br>
              <a:rPr lang="en-US" dirty="0"/>
            </a:br>
            <a:r>
              <a:rPr lang="en-US" dirty="0"/>
              <a:t>In its explanation, the department points to the fact that an educational environment may need to strike a different balance than the workplace with regard to student free speech and expression. “Schools are unlike the adult workplace. . .children may regularly interact in a manner that would be unacceptable among adults.” </a:t>
            </a:r>
          </a:p>
          <a:p>
            <a:endParaRPr lang="en-US" dirty="0"/>
          </a:p>
          <a:p>
            <a:r>
              <a:rPr lang="en-US" u="sng" dirty="0"/>
              <a:t>Sexual Assault</a:t>
            </a:r>
            <a:r>
              <a:rPr lang="en-US" u="none" dirty="0"/>
              <a:t>: rape, fondling, incest, or statutory rape.</a:t>
            </a:r>
          </a:p>
          <a:p>
            <a:r>
              <a:rPr lang="en-US" u="sng" dirty="0"/>
              <a:t>Dating violence:</a:t>
            </a:r>
            <a:r>
              <a:rPr lang="en-US" u="none" dirty="0"/>
              <a:t> threats or actual sexual or physical abuse in a dating relationship.</a:t>
            </a:r>
          </a:p>
          <a:p>
            <a:r>
              <a:rPr lang="en-US" u="sng" dirty="0"/>
              <a:t>Domestic violence:</a:t>
            </a:r>
            <a:r>
              <a:rPr lang="en-US" u="none" dirty="0"/>
              <a:t> crime of violence committed by former spouse, cohabiting partner, or someone with whom you share a child.</a:t>
            </a:r>
            <a:br>
              <a:rPr lang="en-US" u="none" dirty="0"/>
            </a:br>
            <a:r>
              <a:rPr lang="en-US" u="sng" dirty="0"/>
              <a:t>Stalking:</a:t>
            </a:r>
            <a:r>
              <a:rPr lang="en-US" u="none" dirty="0"/>
              <a:t> ongoing conduct that could cause a reasonable person to fear for the safety of themselves or others, or suffer emotional distress (e.g., following, monitoring, threatening, communicating to or about the victim, or interfering with victim’s property)</a:t>
            </a:r>
          </a:p>
          <a:p>
            <a:endParaRPr lang="en-US"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Serious enough to deny or limit the victim’s ability to participate in or benefit from the school’s program. </a:t>
            </a:r>
          </a:p>
          <a:p>
            <a:endParaRPr lang="en-US" u="none" dirty="0"/>
          </a:p>
          <a:p>
            <a:endParaRPr lang="en-US" u="none" dirty="0"/>
          </a:p>
          <a:p>
            <a:r>
              <a:rPr lang="en-US" u="none" dirty="0" err="1"/>
              <a:t>Clery</a:t>
            </a:r>
            <a:r>
              <a:rPr lang="en-US" u="none" dirty="0"/>
              <a:t> Act – named after Jeanne </a:t>
            </a:r>
            <a:r>
              <a:rPr lang="en-US" u="none" dirty="0" err="1"/>
              <a:t>Clery</a:t>
            </a:r>
            <a:r>
              <a:rPr lang="en-US" u="none" dirty="0"/>
              <a:t> who was raped and murdered in her dorm room by a fellow student on April 5, 1986.  Requires colleges to report crimes that occur on campus and school safety policies.  Also requires schools to send timely warnings to the school community when there are known risks to public safety on campus</a:t>
            </a:r>
            <a:endParaRPr lang="en-US" u="sng" dirty="0"/>
          </a:p>
        </p:txBody>
      </p:sp>
      <p:sp>
        <p:nvSpPr>
          <p:cNvPr id="4" name="Slide Number Placeholder 3"/>
          <p:cNvSpPr>
            <a:spLocks noGrp="1"/>
          </p:cNvSpPr>
          <p:nvPr>
            <p:ph type="sldNum" sz="quarter" idx="5"/>
          </p:nvPr>
        </p:nvSpPr>
        <p:spPr/>
        <p:txBody>
          <a:bodyPr/>
          <a:lstStyle/>
          <a:p>
            <a:fld id="{C6FE8073-B51F-42E3-ADFB-EB21182105D4}" type="slidenum">
              <a:rPr lang="en-US" smtClean="0"/>
              <a:t>18</a:t>
            </a:fld>
            <a:endParaRPr lang="en-US"/>
          </a:p>
        </p:txBody>
      </p:sp>
    </p:spTree>
    <p:extLst>
      <p:ext uri="{BB962C8B-B14F-4D97-AF65-F5344CB8AC3E}">
        <p14:creationId xmlns:p14="http://schemas.microsoft.com/office/powerpoint/2010/main" val="2974403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Commenters urged the department to use severe OR pervasive in keeping with the Supreme Court’s work-place harassment standard – given that a sexual assault may be severe – but not pervasive and some sexual or sexist remarks may be pervasive but not severe.  </a:t>
            </a:r>
          </a:p>
          <a:p>
            <a:endParaRPr lang="en-US" dirty="0"/>
          </a:p>
          <a:p>
            <a:r>
              <a:rPr lang="en-US" dirty="0"/>
              <a:t>The final regulations kept the same demanding standard, but, in response to critics, they now make clear that a single instance of sexual assault does constitute sexual harassment.</a:t>
            </a:r>
            <a:br>
              <a:rPr lang="en-US" dirty="0"/>
            </a:br>
            <a:endParaRPr lang="en-US" dirty="0"/>
          </a:p>
          <a:p>
            <a:r>
              <a:rPr lang="en-US" dirty="0"/>
              <a:t>In its explanation, the department points to the fact that an educational environment may need to strike a different balance than the workplace with regard to student free speech and expression. “Schools are unlike the adult workplace. . .children may regularly interact in a manner that would be unacceptable among adults.” </a:t>
            </a:r>
          </a:p>
          <a:p>
            <a:endParaRPr lang="en-US" dirty="0"/>
          </a:p>
          <a:p>
            <a:r>
              <a:rPr lang="en-US" dirty="0"/>
              <a:t>***Davis v. Monroe:   Severe not only verbal it also included acts of objectively offensive touching, over a period of 5 months.    </a:t>
            </a:r>
          </a:p>
        </p:txBody>
      </p:sp>
      <p:sp>
        <p:nvSpPr>
          <p:cNvPr id="4" name="Slide Number Placeholder 3"/>
          <p:cNvSpPr>
            <a:spLocks noGrp="1"/>
          </p:cNvSpPr>
          <p:nvPr>
            <p:ph type="sldNum" sz="quarter" idx="5"/>
          </p:nvPr>
        </p:nvSpPr>
        <p:spPr/>
        <p:txBody>
          <a:bodyPr/>
          <a:lstStyle/>
          <a:p>
            <a:fld id="{C6FE8073-B51F-42E3-ADFB-EB21182105D4}" type="slidenum">
              <a:rPr lang="en-US" smtClean="0"/>
              <a:t>20</a:t>
            </a:fld>
            <a:endParaRPr lang="en-US"/>
          </a:p>
        </p:txBody>
      </p:sp>
    </p:spTree>
    <p:extLst>
      <p:ext uri="{BB962C8B-B14F-4D97-AF65-F5344CB8AC3E}">
        <p14:creationId xmlns:p14="http://schemas.microsoft.com/office/powerpoint/2010/main" val="4264358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F5D04B-EBB8-904A-887D-9C11AB601298}" type="slidenum">
              <a:rPr lang="en-US" smtClean="0"/>
              <a:t>21</a:t>
            </a:fld>
            <a:endParaRPr lang="en-US" dirty="0"/>
          </a:p>
        </p:txBody>
      </p:sp>
    </p:spTree>
    <p:extLst>
      <p:ext uri="{BB962C8B-B14F-4D97-AF65-F5344CB8AC3E}">
        <p14:creationId xmlns:p14="http://schemas.microsoft.com/office/powerpoint/2010/main" val="3121427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Commenters urged the department to use severe OR pervasive in keeping with the Supreme Court’s work-place harassment standard – given that a sexual assault may be severe – but not pervasive and some sexual or sexist remarks may be pervasive but not severe.  The final regulations kept the same demanding standard, but, in response to critics, they now make clear that a single instance of sexual assault does constitute sexual harassment.</a:t>
            </a:r>
            <a:br>
              <a:rPr lang="en-US" dirty="0"/>
            </a:br>
            <a:r>
              <a:rPr lang="en-US" dirty="0"/>
              <a:t>In its explanation, the department points to the fact that an educational environment may need to strike a different balance than the workplace with regard to student free speech and expression. “Schools are unlike the adult workplace. . .children may regularly interact in a manner that would be unacceptable among adults.” </a:t>
            </a:r>
          </a:p>
          <a:p>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22</a:t>
            </a:fld>
            <a:endParaRPr lang="en-US"/>
          </a:p>
        </p:txBody>
      </p:sp>
    </p:spTree>
    <p:extLst>
      <p:ext uri="{BB962C8B-B14F-4D97-AF65-F5344CB8AC3E}">
        <p14:creationId xmlns:p14="http://schemas.microsoft.com/office/powerpoint/2010/main" val="3885855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Commenters urged the department to use severe OR pervasive in keeping with the Supreme Court’s work-place harassment standard – given that a sexual assault may be severe – but not pervasive and some sexual or sexist remarks may be pervasive but not severe.  The final regulations kept the same demanding standard, but, in response to critics, they now make clear that a single instance of sexual assault does constitute sexual harassment.</a:t>
            </a:r>
            <a:br>
              <a:rPr lang="en-US" dirty="0"/>
            </a:br>
            <a:r>
              <a:rPr lang="en-US" dirty="0"/>
              <a:t>In its explanation, the department points to the fact that an educational environment may need to strike a different balance than the workplace with regard to student free speech and expression. “Schools are unlike the adult workplace. . .children may regularly interact in a manner that would be unacceptable among adults.” </a:t>
            </a:r>
          </a:p>
          <a:p>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23</a:t>
            </a:fld>
            <a:endParaRPr lang="en-US"/>
          </a:p>
        </p:txBody>
      </p:sp>
    </p:spTree>
    <p:extLst>
      <p:ext uri="{BB962C8B-B14F-4D97-AF65-F5344CB8AC3E}">
        <p14:creationId xmlns:p14="http://schemas.microsoft.com/office/powerpoint/2010/main" val="3848749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Commenters urged the department to use severe OR pervasive in keeping with the Supreme Court’s work-place harassment standard – given that a sexual assault may be severe – but not pervasive and some sexual or sexist remarks may be pervasive but not severe.  The final regulations kept the same demanding standard, but, in response to critics, they now make clear that a single instance of sexual assault does constitute sexual harassment.</a:t>
            </a:r>
            <a:br>
              <a:rPr lang="en-US" dirty="0"/>
            </a:br>
            <a:r>
              <a:rPr lang="en-US" dirty="0"/>
              <a:t>In its explanation, the department points to the fact that an educational environment may need to strike a different balance than the workplace with regard to student free speech and expression. “Schools are unlike the adult workplace. . .children may regularly interact in a manner that would be unacceptable among adults.” </a:t>
            </a:r>
          </a:p>
          <a:p>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24</a:t>
            </a:fld>
            <a:endParaRPr lang="en-US"/>
          </a:p>
        </p:txBody>
      </p:sp>
    </p:spTree>
    <p:extLst>
      <p:ext uri="{BB962C8B-B14F-4D97-AF65-F5344CB8AC3E}">
        <p14:creationId xmlns:p14="http://schemas.microsoft.com/office/powerpoint/2010/main" val="795913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school must respond when the school has </a:t>
            </a:r>
            <a:r>
              <a:rPr lang="en-US" sz="1200" b="1" kern="1200" dirty="0">
                <a:solidFill>
                  <a:schemeClr val="tx1"/>
                </a:solidFill>
                <a:effectLst/>
                <a:latin typeface="+mn-lt"/>
                <a:ea typeface="+mn-ea"/>
                <a:cs typeface="+mn-cs"/>
              </a:rPr>
              <a:t>actual knowledge</a:t>
            </a:r>
            <a:r>
              <a:rPr lang="en-US" sz="1200" kern="1200" dirty="0">
                <a:solidFill>
                  <a:schemeClr val="tx1"/>
                </a:solidFill>
                <a:effectLst/>
                <a:latin typeface="+mn-lt"/>
                <a:ea typeface="+mn-ea"/>
                <a:cs typeface="+mn-cs"/>
              </a:rPr>
              <a:t> of sexual harassment that occurred within the school’s education program or activity. Notice results whenever any elementary or secondary school employee, any Title IX Coordinator, or any official with authority to respond - witnesses sexual harassment; hears about sexual harassment or sexual harassment allegations from a complainant (i.e., a person alleged to be the victim) or a third party (e.g., the complainant’s parent, friend, or peer); receives a written or verbal complaint about sexual harassment allegations; or by any other means.</a:t>
            </a:r>
          </a:p>
          <a:p>
            <a:endParaRPr lang="en-US" dirty="0"/>
          </a:p>
          <a:p>
            <a:r>
              <a:rPr lang="en-US" dirty="0"/>
              <a:t>It is a recipient’s own misconduct – not the sexually harassing behavior of employees, students, or other third parties – that subjects the District to liability.  OCR will not find that a school violated Title IX unless the school had ‘actual knowledge’ of a sexual-harassment allegation and showed “deliberate indifference” – meaning that it responded in a way that is “clearly unreasonable in light of the know circumstances.”  The rule sets out extensive, detailed obligations that schools must fulfill in response to complaints.</a:t>
            </a:r>
          </a:p>
          <a:p>
            <a:endParaRPr lang="en-US" dirty="0"/>
          </a:p>
          <a:p>
            <a:r>
              <a:rPr lang="en-US" dirty="0"/>
              <a:t>Serious enough to deny or limit the victim’s ability to participate in or benefit from the school’s program. </a:t>
            </a:r>
          </a:p>
        </p:txBody>
      </p:sp>
      <p:sp>
        <p:nvSpPr>
          <p:cNvPr id="4" name="Slide Number Placeholder 3"/>
          <p:cNvSpPr>
            <a:spLocks noGrp="1"/>
          </p:cNvSpPr>
          <p:nvPr>
            <p:ph type="sldNum" sz="quarter" idx="5"/>
          </p:nvPr>
        </p:nvSpPr>
        <p:spPr/>
        <p:txBody>
          <a:bodyPr/>
          <a:lstStyle/>
          <a:p>
            <a:fld id="{C6FE8073-B51F-42E3-ADFB-EB21182105D4}" type="slidenum">
              <a:rPr lang="en-US" smtClean="0"/>
              <a:t>25</a:t>
            </a:fld>
            <a:endParaRPr lang="en-US"/>
          </a:p>
        </p:txBody>
      </p:sp>
    </p:spTree>
    <p:extLst>
      <p:ext uri="{BB962C8B-B14F-4D97-AF65-F5344CB8AC3E}">
        <p14:creationId xmlns:p14="http://schemas.microsoft.com/office/powerpoint/2010/main" val="2302745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school must respond when the school has </a:t>
            </a:r>
            <a:r>
              <a:rPr lang="en-US" sz="1200" b="1" kern="1200" dirty="0">
                <a:solidFill>
                  <a:schemeClr val="tx1"/>
                </a:solidFill>
                <a:effectLst/>
                <a:latin typeface="+mn-lt"/>
                <a:ea typeface="+mn-ea"/>
                <a:cs typeface="+mn-cs"/>
              </a:rPr>
              <a:t>actual knowledge</a:t>
            </a:r>
            <a:r>
              <a:rPr lang="en-US" sz="1200" kern="1200" dirty="0">
                <a:solidFill>
                  <a:schemeClr val="tx1"/>
                </a:solidFill>
                <a:effectLst/>
                <a:latin typeface="+mn-lt"/>
                <a:ea typeface="+mn-ea"/>
                <a:cs typeface="+mn-cs"/>
              </a:rPr>
              <a:t> of sexual harassment that occurred within the school’s education program or activity. Notice results whenever any elementary or secondary school employee, any Title IX Coordinator, or any official with authority to respond - witnesses sexual harassment; hears about sexual harassment or sexual harassment allegations from a complainant (i.e., a person alleged to be the victim) or a third party (e.g., the complainant’s parent, friend, or peer); receives a written or verbal complaint about sexual harassment allegations; or by any other means.</a:t>
            </a:r>
          </a:p>
          <a:p>
            <a:endParaRPr lang="en-US" dirty="0"/>
          </a:p>
          <a:p>
            <a:r>
              <a:rPr lang="en-US" dirty="0"/>
              <a:t>It is a recipient’s own misconduct – not the sexually harassing behavior of employees, students, or other third parties – that subjects the District to liability.  OCR will not find that a school violated Title IX unless the school had ‘actual knowledge’ of a sexual-harassment allegation and showed “deliberate indifference” – meaning that it responded in a way that is “clearly unreasonable in light of the know circumstances.”  The rule sets out extensive, detailed obligations that schools must fulfill in response to complaints.</a:t>
            </a:r>
          </a:p>
          <a:p>
            <a:endParaRPr lang="en-US" dirty="0"/>
          </a:p>
          <a:p>
            <a:r>
              <a:rPr lang="en-US" dirty="0"/>
              <a:t>Serious enough to deny or limit the victim’s ability to participate in or benefit from the school’s program. </a:t>
            </a:r>
          </a:p>
        </p:txBody>
      </p:sp>
      <p:sp>
        <p:nvSpPr>
          <p:cNvPr id="4" name="Slide Number Placeholder 3"/>
          <p:cNvSpPr>
            <a:spLocks noGrp="1"/>
          </p:cNvSpPr>
          <p:nvPr>
            <p:ph type="sldNum" sz="quarter" idx="5"/>
          </p:nvPr>
        </p:nvSpPr>
        <p:spPr/>
        <p:txBody>
          <a:bodyPr/>
          <a:lstStyle/>
          <a:p>
            <a:fld id="{C6FE8073-B51F-42E3-ADFB-EB21182105D4}" type="slidenum">
              <a:rPr lang="en-US" smtClean="0"/>
              <a:t>26</a:t>
            </a:fld>
            <a:endParaRPr lang="en-US"/>
          </a:p>
        </p:txBody>
      </p:sp>
    </p:spTree>
    <p:extLst>
      <p:ext uri="{BB962C8B-B14F-4D97-AF65-F5344CB8AC3E}">
        <p14:creationId xmlns:p14="http://schemas.microsoft.com/office/powerpoint/2010/main" val="4270545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F5D04B-EBB8-904A-887D-9C11AB601298}" type="slidenum">
              <a:rPr lang="en-US" smtClean="0"/>
              <a:t>28</a:t>
            </a:fld>
            <a:endParaRPr lang="en-US" dirty="0"/>
          </a:p>
        </p:txBody>
      </p:sp>
    </p:spTree>
    <p:extLst>
      <p:ext uri="{BB962C8B-B14F-4D97-AF65-F5344CB8AC3E}">
        <p14:creationId xmlns:p14="http://schemas.microsoft.com/office/powerpoint/2010/main" val="1380091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Promptly contact complainant (person who may be experiencing sexual harassment)</a:t>
            </a:r>
          </a:p>
          <a:p>
            <a:pPr marL="171450" indent="-171450">
              <a:buFont typeface="Arial" panose="020B0604020202020204" pitchFamily="34" charset="0"/>
              <a:buChar char="•"/>
            </a:pPr>
            <a:r>
              <a:rPr lang="en-US" dirty="0"/>
              <a:t>Consider complainant’s wishes on how to address the issue</a:t>
            </a:r>
          </a:p>
          <a:p>
            <a:pPr marL="171450" indent="-171450">
              <a:buFont typeface="Arial" panose="020B0604020202020204" pitchFamily="34" charset="0"/>
              <a:buChar char="•"/>
            </a:pPr>
            <a:r>
              <a:rPr lang="en-US" dirty="0"/>
              <a:t>Provide supportive measures (with or without formal complaint) designed to restore or preserve access to the school’s education program or activity without unreasonably burdening the other party, protect the safety of all parties and the school’s educational environment, and deter sexual harassment. Supportive measure should be non-disciplinary, non-punitive individualized services offered as appropriate, as reasonably available, and without fee or charge to the complainant and, as applicable to a respondent as well.</a:t>
            </a:r>
          </a:p>
          <a:p>
            <a:pPr marL="171450" indent="-171450">
              <a:buFont typeface="Arial" panose="020B0604020202020204" pitchFamily="34" charset="0"/>
              <a:buChar char="•"/>
            </a:pPr>
            <a:r>
              <a:rPr lang="en-US" dirty="0"/>
              <a:t>Explain process for filing a formal complaint and their right to file a complaint</a:t>
            </a:r>
          </a:p>
          <a:p>
            <a:endParaRPr lang="en-US" dirty="0"/>
          </a:p>
        </p:txBody>
      </p:sp>
      <p:sp>
        <p:nvSpPr>
          <p:cNvPr id="4" name="Slide Number Placeholder 3"/>
          <p:cNvSpPr>
            <a:spLocks noGrp="1"/>
          </p:cNvSpPr>
          <p:nvPr>
            <p:ph type="sldNum" sz="quarter" idx="5"/>
          </p:nvPr>
        </p:nvSpPr>
        <p:spPr/>
        <p:txBody>
          <a:bodyPr/>
          <a:lstStyle/>
          <a:p>
            <a:fld id="{8AF5D04B-EBB8-904A-887D-9C11AB601298}" type="slidenum">
              <a:rPr lang="en-US" smtClean="0"/>
              <a:t>29</a:t>
            </a:fld>
            <a:endParaRPr lang="en-US" dirty="0"/>
          </a:p>
        </p:txBody>
      </p:sp>
    </p:spTree>
    <p:extLst>
      <p:ext uri="{BB962C8B-B14F-4D97-AF65-F5344CB8AC3E}">
        <p14:creationId xmlns:p14="http://schemas.microsoft.com/office/powerpoint/2010/main" val="897902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school must respond when the school has </a:t>
            </a:r>
            <a:r>
              <a:rPr lang="en-US" sz="1200" b="1" kern="1200" dirty="0">
                <a:solidFill>
                  <a:schemeClr val="tx1"/>
                </a:solidFill>
                <a:effectLst/>
                <a:latin typeface="+mn-lt"/>
                <a:ea typeface="+mn-ea"/>
                <a:cs typeface="+mn-cs"/>
              </a:rPr>
              <a:t>actual knowledge</a:t>
            </a:r>
            <a:r>
              <a:rPr lang="en-US" sz="1200" kern="1200" dirty="0">
                <a:solidFill>
                  <a:schemeClr val="tx1"/>
                </a:solidFill>
                <a:effectLst/>
                <a:latin typeface="+mn-lt"/>
                <a:ea typeface="+mn-ea"/>
                <a:cs typeface="+mn-cs"/>
              </a:rPr>
              <a:t> of sexual harassment that occurred within the school’s education program or activity. Notice results whenever any elementary or secondary school employee, any Title IX Coordinator, or any official with authority to respond - witnesses sexual harassment; hears about sexual harassment or sexual harassment allegations from a complainant (i.e., a person alleged to be the victim) or a third party (e.g., the complainant’s parent, friend, or peer); receives a written or verbal complaint about sexual harassment allegations; or by any other means.</a:t>
            </a:r>
          </a:p>
          <a:p>
            <a:endParaRPr lang="en-US" dirty="0"/>
          </a:p>
          <a:p>
            <a:r>
              <a:rPr lang="en-US" dirty="0"/>
              <a:t>It is a recipient’s own misconduct – not the sexually harassing behavior of employees, students, or other third parties – that subjects the District to liability.  OCR will not find that a school violated Title IX unless the school had ‘actual knowledge’ of a sexual-harassment allegation and showed “deliberate indifference” – meaning that it responded in a way that is “clearly unreasonable in light of the know circumstances.”  The rule sets out extensive, detailed obligations that schools must fulfill in response to complaints.</a:t>
            </a:r>
          </a:p>
          <a:p>
            <a:endParaRPr lang="en-US" dirty="0"/>
          </a:p>
          <a:p>
            <a:r>
              <a:rPr lang="en-US" dirty="0"/>
              <a:t>Serious enough to deny or limit the victim’s ability to participate in or benefit from the school’s program. </a:t>
            </a:r>
          </a:p>
        </p:txBody>
      </p:sp>
      <p:sp>
        <p:nvSpPr>
          <p:cNvPr id="4" name="Slide Number Placeholder 3"/>
          <p:cNvSpPr>
            <a:spLocks noGrp="1"/>
          </p:cNvSpPr>
          <p:nvPr>
            <p:ph type="sldNum" sz="quarter" idx="5"/>
          </p:nvPr>
        </p:nvSpPr>
        <p:spPr/>
        <p:txBody>
          <a:bodyPr/>
          <a:lstStyle/>
          <a:p>
            <a:fld id="{C6FE8073-B51F-42E3-ADFB-EB21182105D4}" type="slidenum">
              <a:rPr lang="en-US" smtClean="0"/>
              <a:t>30</a:t>
            </a:fld>
            <a:endParaRPr lang="en-US"/>
          </a:p>
        </p:txBody>
      </p:sp>
    </p:spTree>
    <p:extLst>
      <p:ext uri="{BB962C8B-B14F-4D97-AF65-F5344CB8AC3E}">
        <p14:creationId xmlns:p14="http://schemas.microsoft.com/office/powerpoint/2010/main" val="3078853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school must respond when the school has </a:t>
            </a:r>
            <a:r>
              <a:rPr lang="en-US" sz="1200" b="1" kern="1200" dirty="0">
                <a:solidFill>
                  <a:schemeClr val="tx1"/>
                </a:solidFill>
                <a:effectLst/>
                <a:latin typeface="+mn-lt"/>
                <a:ea typeface="+mn-ea"/>
                <a:cs typeface="+mn-cs"/>
              </a:rPr>
              <a:t>actual knowledge</a:t>
            </a:r>
            <a:r>
              <a:rPr lang="en-US" sz="1200" kern="1200" dirty="0">
                <a:solidFill>
                  <a:schemeClr val="tx1"/>
                </a:solidFill>
                <a:effectLst/>
                <a:latin typeface="+mn-lt"/>
                <a:ea typeface="+mn-ea"/>
                <a:cs typeface="+mn-cs"/>
              </a:rPr>
              <a:t> of sexual harassment that occurred within the school’s education program or activity. Notice results whenever any elementary or secondary school employee, any Title IX Coordinator, or any official with authority to respond - witnesses sexual harassment; hears about sexual harassment or sexual harassment allegations from a complainant (i.e., a person alleged to be the victim) or a third party (e.g., the complainant’s parent, friend, or peer); receives a written or verbal complaint about sexual harassment allegations; or by any other means.</a:t>
            </a:r>
          </a:p>
          <a:p>
            <a:endParaRPr lang="en-US" dirty="0"/>
          </a:p>
          <a:p>
            <a:r>
              <a:rPr lang="en-US" dirty="0"/>
              <a:t>It is a recipient’s own misconduct – not the sexually harassing behavior of employees, students, or other third parties – that subjects the District to liability.  OCR will not find that a school violated Title IX unless the school had ‘actual knowledge’ of a sexual-harassment allegation and showed “deliberate indifference” – meaning that it responded in a way that is “clearly unreasonable in light of the know circumstances.”  The rule sets out extensive, detailed obligations that schools must fulfill in response to complaints.</a:t>
            </a:r>
          </a:p>
          <a:p>
            <a:endParaRPr lang="en-US" dirty="0"/>
          </a:p>
          <a:p>
            <a:r>
              <a:rPr lang="en-US" dirty="0"/>
              <a:t>Serious enough to deny or limit the victim’s ability to participate in or benefit from the school’s program. </a:t>
            </a:r>
          </a:p>
        </p:txBody>
      </p:sp>
      <p:sp>
        <p:nvSpPr>
          <p:cNvPr id="4" name="Slide Number Placeholder 3"/>
          <p:cNvSpPr>
            <a:spLocks noGrp="1"/>
          </p:cNvSpPr>
          <p:nvPr>
            <p:ph type="sldNum" sz="quarter" idx="5"/>
          </p:nvPr>
        </p:nvSpPr>
        <p:spPr/>
        <p:txBody>
          <a:bodyPr/>
          <a:lstStyle/>
          <a:p>
            <a:fld id="{C6FE8073-B51F-42E3-ADFB-EB21182105D4}" type="slidenum">
              <a:rPr lang="en-US" smtClean="0"/>
              <a:t>31</a:t>
            </a:fld>
            <a:endParaRPr lang="en-US"/>
          </a:p>
        </p:txBody>
      </p:sp>
    </p:spTree>
    <p:extLst>
      <p:ext uri="{BB962C8B-B14F-4D97-AF65-F5344CB8AC3E}">
        <p14:creationId xmlns:p14="http://schemas.microsoft.com/office/powerpoint/2010/main" val="33810707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school must respond when the school has </a:t>
            </a:r>
            <a:r>
              <a:rPr lang="en-US" sz="1200" b="1" kern="1200" dirty="0">
                <a:solidFill>
                  <a:schemeClr val="tx1"/>
                </a:solidFill>
                <a:effectLst/>
                <a:latin typeface="+mn-lt"/>
                <a:ea typeface="+mn-ea"/>
                <a:cs typeface="+mn-cs"/>
              </a:rPr>
              <a:t>actual knowledge</a:t>
            </a:r>
            <a:r>
              <a:rPr lang="en-US" sz="1200" kern="1200" dirty="0">
                <a:solidFill>
                  <a:schemeClr val="tx1"/>
                </a:solidFill>
                <a:effectLst/>
                <a:latin typeface="+mn-lt"/>
                <a:ea typeface="+mn-ea"/>
                <a:cs typeface="+mn-cs"/>
              </a:rPr>
              <a:t> of sexual harassment that occurred within the school’s education program or activity. Notice results whenever any elementary or secondary school employee, any Title IX Coordinator, or any official with authority to respond - witnesses sexual harassment; hears about sexual harassment or sexual harassment allegations from a complainant (i.e., a person alleged to be the victim) or a third party (e.g., the complainant’s parent, friend, or peer); receives a written or verbal complaint about sexual harassment allegations; or by any other means.</a:t>
            </a:r>
          </a:p>
          <a:p>
            <a:endParaRPr lang="en-US" dirty="0"/>
          </a:p>
          <a:p>
            <a:r>
              <a:rPr lang="en-US" dirty="0"/>
              <a:t>It is a recipient’s own misconduct – not the sexually harassing behavior of employees, students, or other third parties – that subjects the District to liability.  OCR will not find that a school violated Title IX unless the school had ‘actual knowledge’ of a sexual-harassment allegation and showed “deliberate indifference” – meaning that it responded in a way that is “clearly unreasonable in light of the know circumstances.”  The rule sets out extensive, detailed obligations that schools must fulfill in response to complaints.</a:t>
            </a:r>
          </a:p>
          <a:p>
            <a:endParaRPr lang="en-US" dirty="0"/>
          </a:p>
          <a:p>
            <a:r>
              <a:rPr lang="en-US" dirty="0"/>
              <a:t>Serious enough to deny or limit the victim’s ability to participate in or benefit from the school’s program. </a:t>
            </a:r>
          </a:p>
        </p:txBody>
      </p:sp>
      <p:sp>
        <p:nvSpPr>
          <p:cNvPr id="4" name="Slide Number Placeholder 3"/>
          <p:cNvSpPr>
            <a:spLocks noGrp="1"/>
          </p:cNvSpPr>
          <p:nvPr>
            <p:ph type="sldNum" sz="quarter" idx="5"/>
          </p:nvPr>
        </p:nvSpPr>
        <p:spPr/>
        <p:txBody>
          <a:bodyPr/>
          <a:lstStyle/>
          <a:p>
            <a:fld id="{C6FE8073-B51F-42E3-ADFB-EB21182105D4}" type="slidenum">
              <a:rPr lang="en-US" smtClean="0"/>
              <a:t>32</a:t>
            </a:fld>
            <a:endParaRPr lang="en-US"/>
          </a:p>
        </p:txBody>
      </p:sp>
    </p:spTree>
    <p:extLst>
      <p:ext uri="{BB962C8B-B14F-4D97-AF65-F5344CB8AC3E}">
        <p14:creationId xmlns:p14="http://schemas.microsoft.com/office/powerpoint/2010/main" val="26867475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school must respond when the school has </a:t>
            </a:r>
            <a:r>
              <a:rPr lang="en-US" sz="1200" b="1" kern="1200" dirty="0">
                <a:solidFill>
                  <a:schemeClr val="tx1"/>
                </a:solidFill>
                <a:effectLst/>
                <a:latin typeface="+mn-lt"/>
                <a:ea typeface="+mn-ea"/>
                <a:cs typeface="+mn-cs"/>
              </a:rPr>
              <a:t>actual knowledge</a:t>
            </a:r>
            <a:r>
              <a:rPr lang="en-US" sz="1200" kern="1200" dirty="0">
                <a:solidFill>
                  <a:schemeClr val="tx1"/>
                </a:solidFill>
                <a:effectLst/>
                <a:latin typeface="+mn-lt"/>
                <a:ea typeface="+mn-ea"/>
                <a:cs typeface="+mn-cs"/>
              </a:rPr>
              <a:t> of sexual harassment that occurred within the school’s education program or activity. Notice results whenever any elementary or secondary school employee, any Title IX Coordinator, or any official with authority to respond - witnesses sexual harassment; hears about sexual harassment or sexual harassment allegations from a complainant (i.e., a person alleged to be the victim) or a third party (e.g., the complainant’s parent, friend, or peer); receives a written or verbal complaint about sexual harassment allegations; or by any other means.</a:t>
            </a:r>
          </a:p>
          <a:p>
            <a:endParaRPr lang="en-US" dirty="0"/>
          </a:p>
          <a:p>
            <a:r>
              <a:rPr lang="en-US" dirty="0"/>
              <a:t>It is a recipient’s own misconduct – not the sexually harassing behavior of employees, students, or other third parties – that subjects the District to liability.  OCR will not find that a school violated Title IX unless the school had ‘actual knowledge’ of a sexual-harassment allegation and showed “deliberate indifference” – meaning that it responded in a way that is “clearly unreasonable in light of the know circumstances.”  The rule sets out extensive, detailed obligations that schools must fulfill in response to complaints.</a:t>
            </a:r>
          </a:p>
          <a:p>
            <a:endParaRPr lang="en-US" dirty="0"/>
          </a:p>
          <a:p>
            <a:r>
              <a:rPr lang="en-US" dirty="0"/>
              <a:t>Serious enough to deny or limit the victim’s ability to participate in or benefit from the school’s program. </a:t>
            </a:r>
          </a:p>
        </p:txBody>
      </p:sp>
      <p:sp>
        <p:nvSpPr>
          <p:cNvPr id="4" name="Slide Number Placeholder 3"/>
          <p:cNvSpPr>
            <a:spLocks noGrp="1"/>
          </p:cNvSpPr>
          <p:nvPr>
            <p:ph type="sldNum" sz="quarter" idx="5"/>
          </p:nvPr>
        </p:nvSpPr>
        <p:spPr/>
        <p:txBody>
          <a:bodyPr/>
          <a:lstStyle/>
          <a:p>
            <a:fld id="{C6FE8073-B51F-42E3-ADFB-EB21182105D4}" type="slidenum">
              <a:rPr lang="en-US" smtClean="0"/>
              <a:t>33</a:t>
            </a:fld>
            <a:endParaRPr lang="en-US"/>
          </a:p>
        </p:txBody>
      </p:sp>
    </p:spTree>
    <p:extLst>
      <p:ext uri="{BB962C8B-B14F-4D97-AF65-F5344CB8AC3E}">
        <p14:creationId xmlns:p14="http://schemas.microsoft.com/office/powerpoint/2010/main" val="389832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school must respond when the school has </a:t>
            </a:r>
            <a:r>
              <a:rPr lang="en-US" sz="1200" b="1" kern="1200" dirty="0">
                <a:solidFill>
                  <a:schemeClr val="tx1"/>
                </a:solidFill>
                <a:effectLst/>
                <a:latin typeface="+mn-lt"/>
                <a:ea typeface="+mn-ea"/>
                <a:cs typeface="+mn-cs"/>
              </a:rPr>
              <a:t>actual knowledge</a:t>
            </a:r>
            <a:r>
              <a:rPr lang="en-US" sz="1200" kern="1200" dirty="0">
                <a:solidFill>
                  <a:schemeClr val="tx1"/>
                </a:solidFill>
                <a:effectLst/>
                <a:latin typeface="+mn-lt"/>
                <a:ea typeface="+mn-ea"/>
                <a:cs typeface="+mn-cs"/>
              </a:rPr>
              <a:t> of sexual harassment that occurred within the school’s education program or activity. Notice results whenever any elementary or secondary school employee, any Title IX Coordinator, or any official with authority to respond - witnesses sexual harassment; hears about sexual harassment or sexual harassment allegations from a complainant (i.e., a person alleged to be the victim) or a third party (e.g., the complainant’s parent, friend, or peer); receives a written or verbal complaint about sexual harassment allegations; or by any other means.</a:t>
            </a:r>
          </a:p>
          <a:p>
            <a:endParaRPr lang="en-US" dirty="0"/>
          </a:p>
          <a:p>
            <a:r>
              <a:rPr lang="en-US" dirty="0"/>
              <a:t>It is a recipient’s own misconduct – not the sexually harassing behavior of employees, students, or other third parties – that subjects the District to liability.  OCR will not find that a school violated Title IX unless the school had ‘actual knowledge’ of a sexual-harassment allegation and showed “deliberate indifference” – meaning that it responded in a way that is “clearly unreasonable in light of the know circumstances.”  The rule sets out extensive, detailed obligations that schools must fulfill in response to complaints.</a:t>
            </a:r>
          </a:p>
          <a:p>
            <a:endParaRPr lang="en-US" dirty="0"/>
          </a:p>
          <a:p>
            <a:r>
              <a:rPr lang="en-US" dirty="0"/>
              <a:t>Serious enough to deny or limit the victim’s ability to participate in or benefit from the school’s program. </a:t>
            </a:r>
          </a:p>
        </p:txBody>
      </p:sp>
      <p:sp>
        <p:nvSpPr>
          <p:cNvPr id="4" name="Slide Number Placeholder 3"/>
          <p:cNvSpPr>
            <a:spLocks noGrp="1"/>
          </p:cNvSpPr>
          <p:nvPr>
            <p:ph type="sldNum" sz="quarter" idx="5"/>
          </p:nvPr>
        </p:nvSpPr>
        <p:spPr/>
        <p:txBody>
          <a:bodyPr/>
          <a:lstStyle/>
          <a:p>
            <a:fld id="{C6FE8073-B51F-42E3-ADFB-EB21182105D4}" type="slidenum">
              <a:rPr lang="en-US" smtClean="0"/>
              <a:t>34</a:t>
            </a:fld>
            <a:endParaRPr lang="en-US"/>
          </a:p>
        </p:txBody>
      </p:sp>
    </p:spTree>
    <p:extLst>
      <p:ext uri="{BB962C8B-B14F-4D97-AF65-F5344CB8AC3E}">
        <p14:creationId xmlns:p14="http://schemas.microsoft.com/office/powerpoint/2010/main" val="28581913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35</a:t>
            </a:fld>
            <a:endParaRPr lang="en-US"/>
          </a:p>
        </p:txBody>
      </p:sp>
    </p:spTree>
    <p:extLst>
      <p:ext uri="{BB962C8B-B14F-4D97-AF65-F5344CB8AC3E}">
        <p14:creationId xmlns:p14="http://schemas.microsoft.com/office/powerpoint/2010/main" val="4182577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36</a:t>
            </a:fld>
            <a:endParaRPr lang="en-US"/>
          </a:p>
        </p:txBody>
      </p:sp>
    </p:spTree>
    <p:extLst>
      <p:ext uri="{BB962C8B-B14F-4D97-AF65-F5344CB8AC3E}">
        <p14:creationId xmlns:p14="http://schemas.microsoft.com/office/powerpoint/2010/main" val="2559012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37</a:t>
            </a:fld>
            <a:endParaRPr lang="en-US"/>
          </a:p>
        </p:txBody>
      </p:sp>
    </p:spTree>
    <p:extLst>
      <p:ext uri="{BB962C8B-B14F-4D97-AF65-F5344CB8AC3E}">
        <p14:creationId xmlns:p14="http://schemas.microsoft.com/office/powerpoint/2010/main" val="22484375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38</a:t>
            </a:fld>
            <a:endParaRPr lang="en-US"/>
          </a:p>
        </p:txBody>
      </p:sp>
    </p:spTree>
    <p:extLst>
      <p:ext uri="{BB962C8B-B14F-4D97-AF65-F5344CB8AC3E}">
        <p14:creationId xmlns:p14="http://schemas.microsoft.com/office/powerpoint/2010/main" val="111245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39</a:t>
            </a:fld>
            <a:endParaRPr lang="en-US"/>
          </a:p>
        </p:txBody>
      </p:sp>
    </p:spTree>
    <p:extLst>
      <p:ext uri="{BB962C8B-B14F-4D97-AF65-F5344CB8AC3E}">
        <p14:creationId xmlns:p14="http://schemas.microsoft.com/office/powerpoint/2010/main" val="14327320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school must respond when the school has </a:t>
            </a:r>
            <a:r>
              <a:rPr lang="en-US" sz="1200" b="1" kern="1200" dirty="0">
                <a:solidFill>
                  <a:schemeClr val="tx1"/>
                </a:solidFill>
                <a:effectLst/>
                <a:latin typeface="+mn-lt"/>
                <a:ea typeface="+mn-ea"/>
                <a:cs typeface="+mn-cs"/>
              </a:rPr>
              <a:t>actual knowledge</a:t>
            </a:r>
            <a:r>
              <a:rPr lang="en-US" sz="1200" kern="1200" dirty="0">
                <a:solidFill>
                  <a:schemeClr val="tx1"/>
                </a:solidFill>
                <a:effectLst/>
                <a:latin typeface="+mn-lt"/>
                <a:ea typeface="+mn-ea"/>
                <a:cs typeface="+mn-cs"/>
              </a:rPr>
              <a:t> of sexual harassment that occurred within the school’s education program or activity. Notice results whenever any elementary or secondary school employee, any Title IX Coordinator, or any official with authority to respond - witnesses sexual harassment; hears about sexual harassment or sexual harassment allegations from a complainant (i.e., a person alleged to be the victim) or a third party (e.g., the complainant’s parent, friend, or peer); receives a written or verbal complaint about sexual harassment allegations; or by any other means.</a:t>
            </a:r>
          </a:p>
          <a:p>
            <a:endParaRPr lang="en-US" dirty="0"/>
          </a:p>
          <a:p>
            <a:r>
              <a:rPr lang="en-US" dirty="0"/>
              <a:t>It is a recipient’s own misconduct – not the sexually harassing behavior of employees, students, or other third parties – that subjects the District to liability.  OCR will not find that a school violated Title IX unless the school had ‘actual knowledge’ of a sexual-harassment allegation and showed “deliberate indifference” – meaning that it responded in a way that is “clearly unreasonable in light of the know circumstances.”  The rule sets out extensive, detailed obligations that schools must fulfill in response to complaints.</a:t>
            </a:r>
          </a:p>
          <a:p>
            <a:endParaRPr lang="en-US" dirty="0"/>
          </a:p>
          <a:p>
            <a:r>
              <a:rPr lang="en-US" dirty="0"/>
              <a:t>Serious enough to deny or limit the victim’s ability to participate in or benefit from the school’s program. </a:t>
            </a:r>
          </a:p>
        </p:txBody>
      </p:sp>
      <p:sp>
        <p:nvSpPr>
          <p:cNvPr id="4" name="Slide Number Placeholder 3"/>
          <p:cNvSpPr>
            <a:spLocks noGrp="1"/>
          </p:cNvSpPr>
          <p:nvPr>
            <p:ph type="sldNum" sz="quarter" idx="5"/>
          </p:nvPr>
        </p:nvSpPr>
        <p:spPr/>
        <p:txBody>
          <a:bodyPr/>
          <a:lstStyle/>
          <a:p>
            <a:fld id="{C6FE8073-B51F-42E3-ADFB-EB21182105D4}" type="slidenum">
              <a:rPr lang="en-US" smtClean="0"/>
              <a:t>40</a:t>
            </a:fld>
            <a:endParaRPr lang="en-US"/>
          </a:p>
        </p:txBody>
      </p:sp>
    </p:spTree>
    <p:extLst>
      <p:ext uri="{BB962C8B-B14F-4D97-AF65-F5344CB8AC3E}">
        <p14:creationId xmlns:p14="http://schemas.microsoft.com/office/powerpoint/2010/main" val="16628534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school must respond when the school has </a:t>
            </a:r>
            <a:r>
              <a:rPr lang="en-US" sz="1200" b="1" kern="1200" dirty="0">
                <a:solidFill>
                  <a:schemeClr val="tx1"/>
                </a:solidFill>
                <a:effectLst/>
                <a:latin typeface="+mn-lt"/>
                <a:ea typeface="+mn-ea"/>
                <a:cs typeface="+mn-cs"/>
              </a:rPr>
              <a:t>actual knowledge</a:t>
            </a:r>
            <a:r>
              <a:rPr lang="en-US" sz="1200" kern="1200" dirty="0">
                <a:solidFill>
                  <a:schemeClr val="tx1"/>
                </a:solidFill>
                <a:effectLst/>
                <a:latin typeface="+mn-lt"/>
                <a:ea typeface="+mn-ea"/>
                <a:cs typeface="+mn-cs"/>
              </a:rPr>
              <a:t> of sexual harassment that occurred within the school’s education program or activity. Notice results whenever any elementary or secondary school employee, any Title IX Coordinator, or any official with authority to respond - witnesses sexual harassment; hears about sexual harassment or sexual harassment allegations from a complainant (i.e., a person alleged to be the victim) or a third party (e.g., the complainant’s parent, friend, or peer); receives a written or verbal complaint about sexual harassment allegations; or by any other means.</a:t>
            </a:r>
          </a:p>
          <a:p>
            <a:endParaRPr lang="en-US" dirty="0"/>
          </a:p>
          <a:p>
            <a:r>
              <a:rPr lang="en-US" dirty="0"/>
              <a:t>It is a recipient’s own misconduct – not the sexually harassing behavior of employees, students, or other third parties – that subjects the District to liability.  OCR will not find that a school violated Title IX unless the school had ‘actual knowledge’ of a sexual-harassment allegation and showed “deliberate indifference” – meaning that it responded in a way that is “clearly unreasonable in light of the know circumstances.”  The rule sets out extensive, detailed obligations that schools must fulfill in response to complaints.</a:t>
            </a:r>
          </a:p>
          <a:p>
            <a:endParaRPr lang="en-US" dirty="0"/>
          </a:p>
          <a:p>
            <a:r>
              <a:rPr lang="en-US" dirty="0"/>
              <a:t>Serious enough to deny or limit the victim’s ability to participate in or benefit from the school’s program. </a:t>
            </a:r>
          </a:p>
        </p:txBody>
      </p:sp>
      <p:sp>
        <p:nvSpPr>
          <p:cNvPr id="4" name="Slide Number Placeholder 3"/>
          <p:cNvSpPr>
            <a:spLocks noGrp="1"/>
          </p:cNvSpPr>
          <p:nvPr>
            <p:ph type="sldNum" sz="quarter" idx="5"/>
          </p:nvPr>
        </p:nvSpPr>
        <p:spPr/>
        <p:txBody>
          <a:bodyPr/>
          <a:lstStyle/>
          <a:p>
            <a:fld id="{C6FE8073-B51F-42E3-ADFB-EB21182105D4}" type="slidenum">
              <a:rPr lang="en-US" smtClean="0"/>
              <a:t>41</a:t>
            </a:fld>
            <a:endParaRPr lang="en-US"/>
          </a:p>
        </p:txBody>
      </p:sp>
    </p:spTree>
    <p:extLst>
      <p:ext uri="{BB962C8B-B14F-4D97-AF65-F5344CB8AC3E}">
        <p14:creationId xmlns:p14="http://schemas.microsoft.com/office/powerpoint/2010/main" val="1924950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school must respond when the school has </a:t>
            </a:r>
            <a:r>
              <a:rPr lang="en-US" sz="1200" b="1" kern="1200" dirty="0">
                <a:solidFill>
                  <a:schemeClr val="tx1"/>
                </a:solidFill>
                <a:effectLst/>
                <a:latin typeface="+mn-lt"/>
                <a:ea typeface="+mn-ea"/>
                <a:cs typeface="+mn-cs"/>
              </a:rPr>
              <a:t>actual knowledge</a:t>
            </a:r>
            <a:r>
              <a:rPr lang="en-US" sz="1200" kern="1200" dirty="0">
                <a:solidFill>
                  <a:schemeClr val="tx1"/>
                </a:solidFill>
                <a:effectLst/>
                <a:latin typeface="+mn-lt"/>
                <a:ea typeface="+mn-ea"/>
                <a:cs typeface="+mn-cs"/>
              </a:rPr>
              <a:t> of sexual harassment that occurred within the school’s education program or activity. Notice results whenever any elementary or secondary school employee, any Title IX Coordinator, or any official with authority to respond - witnesses sexual harassment; hears about sexual harassment or sexual harassment allegations from a complainant (i.e., a person alleged to be the victim) or a third party (e.g., the complainant’s parent, friend, or peer); receives a written or verbal complaint about sexual harassment allegations; or by any other means.</a:t>
            </a:r>
          </a:p>
          <a:p>
            <a:endParaRPr lang="en-US" dirty="0"/>
          </a:p>
          <a:p>
            <a:r>
              <a:rPr lang="en-US" dirty="0"/>
              <a:t>It is a recipient’s own misconduct – not the sexually harassing behavior of employees, students, or other third parties – that subjects the District to liability.  OCR will not find that a school violated Title IX unless the school had ‘actual knowledge’ of a sexual-harassment allegation and showed “deliberate indifference” – meaning that it responded in a way that is “clearly unreasonable in light of the know circumstances.”  The rule sets out extensive, detailed obligations that schools must fulfill in response to complaints.</a:t>
            </a:r>
          </a:p>
          <a:p>
            <a:endParaRPr lang="en-US" dirty="0"/>
          </a:p>
          <a:p>
            <a:r>
              <a:rPr lang="en-US" dirty="0"/>
              <a:t>Serious enough to deny or limit the victim’s ability to participate in or benefit from the school’s program. </a:t>
            </a:r>
          </a:p>
        </p:txBody>
      </p:sp>
      <p:sp>
        <p:nvSpPr>
          <p:cNvPr id="4" name="Slide Number Placeholder 3"/>
          <p:cNvSpPr>
            <a:spLocks noGrp="1"/>
          </p:cNvSpPr>
          <p:nvPr>
            <p:ph type="sldNum" sz="quarter" idx="5"/>
          </p:nvPr>
        </p:nvSpPr>
        <p:spPr/>
        <p:txBody>
          <a:bodyPr/>
          <a:lstStyle/>
          <a:p>
            <a:fld id="{C6FE8073-B51F-42E3-ADFB-EB21182105D4}" type="slidenum">
              <a:rPr lang="en-US" smtClean="0"/>
              <a:t>42</a:t>
            </a:fld>
            <a:endParaRPr lang="en-US"/>
          </a:p>
        </p:txBody>
      </p:sp>
    </p:spTree>
    <p:extLst>
      <p:ext uri="{BB962C8B-B14F-4D97-AF65-F5344CB8AC3E}">
        <p14:creationId xmlns:p14="http://schemas.microsoft.com/office/powerpoint/2010/main" val="40748425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Yes, District has actual knowledge if any employee is aware of the allegations</a:t>
            </a:r>
          </a:p>
          <a:p>
            <a:pPr marL="171450" indent="-171450">
              <a:buFont typeface="Arial" panose="020B0604020202020204" pitchFamily="34" charset="0"/>
              <a:buChar char="•"/>
            </a:pPr>
            <a:r>
              <a:rPr lang="en-US" dirty="0"/>
              <a:t>Jurisdiction? Probably not (who was the respondent?)</a:t>
            </a:r>
          </a:p>
          <a:p>
            <a:pPr marL="628650" lvl="1" indent="-171450">
              <a:buFont typeface="Arial" panose="020B0604020202020204" pitchFamily="34" charset="0"/>
              <a:buChar char="•"/>
            </a:pPr>
            <a:r>
              <a:rPr lang="en-US" dirty="0"/>
              <a:t>Did not occur on school grounds BUT</a:t>
            </a:r>
          </a:p>
          <a:p>
            <a:pPr marL="171450" indent="-171450">
              <a:buFont typeface="Arial" panose="020B0604020202020204" pitchFamily="34" charset="0"/>
              <a:buChar char="•"/>
            </a:pPr>
            <a:r>
              <a:rPr lang="en-US" dirty="0"/>
              <a:t>There may be “downstream effects” at the school (assuming the respondent was a student at your school) that can be addressed by Title IX</a:t>
            </a:r>
          </a:p>
          <a:p>
            <a:pPr marL="171450" indent="-171450">
              <a:buFont typeface="Arial" panose="020B0604020202020204" pitchFamily="34" charset="0"/>
              <a:buChar char="•"/>
            </a:pPr>
            <a:r>
              <a:rPr lang="en-US" dirty="0"/>
              <a:t>Even if downstream effects do not fall under Title IX jurisdiction, the school might still be able to address the downstream effects under another policy (bullying, </a:t>
            </a:r>
            <a:r>
              <a:rPr lang="en-US" dirty="0" err="1"/>
              <a:t>etc</a:t>
            </a:r>
            <a:r>
              <a:rPr lang="en-US" dirty="0"/>
              <a:t>)</a:t>
            </a:r>
          </a:p>
          <a:p>
            <a:pPr marL="171450" indent="-171450">
              <a:buFont typeface="Arial" panose="020B0604020202020204" pitchFamily="34" charset="0"/>
              <a:buChar char="•"/>
            </a:pPr>
            <a:r>
              <a:rPr lang="en-US" dirty="0"/>
              <a:t>Even if no policy applies, school may (and should) offer supportive measures</a:t>
            </a:r>
          </a:p>
          <a:p>
            <a:pPr marL="171450" indent="-171450">
              <a:buFont typeface="Arial" panose="020B0604020202020204" pitchFamily="34" charset="0"/>
              <a:buChar char="•"/>
            </a:pPr>
            <a:r>
              <a:rPr lang="en-US" dirty="0"/>
              <a:t>Admin should analyze the facts and if she/he needs help, call TIXC</a:t>
            </a:r>
          </a:p>
        </p:txBody>
      </p:sp>
      <p:sp>
        <p:nvSpPr>
          <p:cNvPr id="4" name="Slide Number Placeholder 3"/>
          <p:cNvSpPr>
            <a:spLocks noGrp="1"/>
          </p:cNvSpPr>
          <p:nvPr>
            <p:ph type="sldNum" sz="quarter" idx="5"/>
          </p:nvPr>
        </p:nvSpPr>
        <p:spPr/>
        <p:txBody>
          <a:bodyPr/>
          <a:lstStyle/>
          <a:p>
            <a:fld id="{C6FE8073-B51F-42E3-ADFB-EB21182105D4}" type="slidenum">
              <a:rPr lang="en-US" smtClean="0"/>
              <a:t>43</a:t>
            </a:fld>
            <a:endParaRPr lang="en-US"/>
          </a:p>
        </p:txBody>
      </p:sp>
    </p:spTree>
    <p:extLst>
      <p:ext uri="{BB962C8B-B14F-4D97-AF65-F5344CB8AC3E}">
        <p14:creationId xmlns:p14="http://schemas.microsoft.com/office/powerpoint/2010/main" val="2781862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Happened at school</a:t>
            </a:r>
          </a:p>
          <a:p>
            <a:pPr marL="171450" indent="-171450">
              <a:buFont typeface="Arial" panose="020B0604020202020204" pitchFamily="34" charset="0"/>
              <a:buChar char="•"/>
            </a:pPr>
            <a:r>
              <a:rPr lang="en-US" dirty="0"/>
              <a:t>Probably not severe, pervasive, and objectively offensive</a:t>
            </a:r>
          </a:p>
          <a:p>
            <a:pPr marL="171450" indent="-171450">
              <a:buFont typeface="Arial" panose="020B0604020202020204" pitchFamily="34" charset="0"/>
              <a:buChar char="•"/>
            </a:pPr>
            <a:r>
              <a:rPr lang="en-US" dirty="0"/>
              <a:t>Would fall under our other student conduct policy</a:t>
            </a:r>
          </a:p>
          <a:p>
            <a:pPr marL="171450" indent="-171450">
              <a:buFont typeface="Arial" panose="020B0604020202020204" pitchFamily="34" charset="0"/>
              <a:buChar char="•"/>
            </a:pPr>
            <a:r>
              <a:rPr lang="en-US" dirty="0"/>
              <a:t>Supportive measures, investigate normally </a:t>
            </a:r>
          </a:p>
          <a:p>
            <a:pPr marL="171450" indent="-171450">
              <a:buFont typeface="Arial" panose="020B0604020202020204" pitchFamily="34" charset="0"/>
              <a:buChar char="•"/>
            </a:pPr>
            <a:r>
              <a:rPr lang="en-US" dirty="0"/>
              <a:t>If culpable and no new information that would rise to the level of a title IX complaint, discipline as usual</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44</a:t>
            </a:fld>
            <a:endParaRPr lang="en-US"/>
          </a:p>
        </p:txBody>
      </p:sp>
    </p:spTree>
    <p:extLst>
      <p:ext uri="{BB962C8B-B14F-4D97-AF65-F5344CB8AC3E}">
        <p14:creationId xmlns:p14="http://schemas.microsoft.com/office/powerpoint/2010/main" val="18265284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Jurisdiction?</a:t>
            </a:r>
          </a:p>
          <a:p>
            <a:pPr marL="171450" indent="-171450">
              <a:buFont typeface="Arial" panose="020B0604020202020204" pitchFamily="34" charset="0"/>
              <a:buChar char="•"/>
            </a:pPr>
            <a:r>
              <a:rPr lang="en-US" dirty="0"/>
              <a:t>Definition - severe, pervasive, and objectively offensive</a:t>
            </a:r>
          </a:p>
          <a:p>
            <a:pPr marL="171450" indent="-171450">
              <a:buFont typeface="Arial" panose="020B0604020202020204" pitchFamily="34" charset="0"/>
              <a:buChar char="•"/>
            </a:pPr>
            <a:r>
              <a:rPr lang="en-US" dirty="0"/>
              <a:t>Would fall under our other student conduct policy</a:t>
            </a:r>
          </a:p>
          <a:p>
            <a:pPr marL="171450" indent="-171450">
              <a:buFont typeface="Arial" panose="020B0604020202020204" pitchFamily="34" charset="0"/>
              <a:buChar char="•"/>
            </a:pPr>
            <a:r>
              <a:rPr lang="en-US" dirty="0"/>
              <a:t>Supportive measures, investigate normally </a:t>
            </a:r>
          </a:p>
          <a:p>
            <a:pPr marL="171450" indent="-171450">
              <a:buFont typeface="Arial" panose="020B0604020202020204" pitchFamily="34" charset="0"/>
              <a:buChar char="•"/>
            </a:pPr>
            <a:r>
              <a:rPr lang="en-US" dirty="0"/>
              <a:t>If culpable and no new information that would rise to the level of a title IX complaint, discipline as usual</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45</a:t>
            </a:fld>
            <a:endParaRPr lang="en-US"/>
          </a:p>
        </p:txBody>
      </p:sp>
    </p:spTree>
    <p:extLst>
      <p:ext uri="{BB962C8B-B14F-4D97-AF65-F5344CB8AC3E}">
        <p14:creationId xmlns:p14="http://schemas.microsoft.com/office/powerpoint/2010/main" val="23854051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Jurisdiction?</a:t>
            </a:r>
          </a:p>
          <a:p>
            <a:pPr marL="171450" indent="-171450">
              <a:buFont typeface="Arial" panose="020B0604020202020204" pitchFamily="34" charset="0"/>
              <a:buChar char="•"/>
            </a:pPr>
            <a:r>
              <a:rPr lang="en-US" dirty="0"/>
              <a:t>Definition - severe, pervasive, and objectively offensive</a:t>
            </a:r>
          </a:p>
          <a:p>
            <a:pPr marL="171450" indent="-171450">
              <a:buFont typeface="Arial" panose="020B0604020202020204" pitchFamily="34" charset="0"/>
              <a:buChar char="•"/>
            </a:pPr>
            <a:r>
              <a:rPr lang="en-US" dirty="0"/>
              <a:t>Would fall under our other student conduct policy</a:t>
            </a:r>
          </a:p>
          <a:p>
            <a:pPr marL="171450" indent="-171450">
              <a:buFont typeface="Arial" panose="020B0604020202020204" pitchFamily="34" charset="0"/>
              <a:buChar char="•"/>
            </a:pPr>
            <a:r>
              <a:rPr lang="en-US" dirty="0"/>
              <a:t>Supportive measures, investigate normally </a:t>
            </a:r>
          </a:p>
          <a:p>
            <a:pPr marL="171450" indent="-171450">
              <a:buFont typeface="Arial" panose="020B0604020202020204" pitchFamily="34" charset="0"/>
              <a:buChar char="•"/>
            </a:pPr>
            <a:r>
              <a:rPr lang="en-US" dirty="0"/>
              <a:t>If culpable and no new information that would rise to the level of a title IX complaint, discipline as usual</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46</a:t>
            </a:fld>
            <a:endParaRPr lang="en-US"/>
          </a:p>
        </p:txBody>
      </p:sp>
    </p:spTree>
    <p:extLst>
      <p:ext uri="{BB962C8B-B14F-4D97-AF65-F5344CB8AC3E}">
        <p14:creationId xmlns:p14="http://schemas.microsoft.com/office/powerpoint/2010/main" val="2106370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Jurisdiction?   (yes)</a:t>
            </a:r>
          </a:p>
          <a:p>
            <a:pPr marL="171450" indent="-171450">
              <a:buFont typeface="Arial" panose="020B0604020202020204" pitchFamily="34" charset="0"/>
              <a:buChar char="•"/>
            </a:pPr>
            <a:r>
              <a:rPr lang="en-US" dirty="0"/>
              <a:t>Quid Quo Pro</a:t>
            </a:r>
          </a:p>
          <a:p>
            <a:pPr marL="171450" indent="-171450">
              <a:buFont typeface="Arial" panose="020B0604020202020204" pitchFamily="34" charset="0"/>
              <a:buChar char="•"/>
            </a:pPr>
            <a:r>
              <a:rPr lang="en-US" dirty="0"/>
              <a:t>Definition - severe, pervasive, and objectively offensive</a:t>
            </a:r>
          </a:p>
          <a:p>
            <a:pPr marL="171450" indent="-171450">
              <a:buFont typeface="Arial" panose="020B0604020202020204" pitchFamily="34" charset="0"/>
              <a:buChar char="•"/>
            </a:pPr>
            <a:r>
              <a:rPr lang="en-US" dirty="0"/>
              <a:t>Would fall under our other student conduct policy</a:t>
            </a:r>
          </a:p>
          <a:p>
            <a:pPr marL="171450" indent="-171450">
              <a:buFont typeface="Arial" panose="020B0604020202020204" pitchFamily="34" charset="0"/>
              <a:buChar char="•"/>
            </a:pPr>
            <a:r>
              <a:rPr lang="en-US" dirty="0"/>
              <a:t>Supportive measures, investigate normally </a:t>
            </a:r>
          </a:p>
          <a:p>
            <a:pPr marL="171450" indent="-171450">
              <a:buFont typeface="Arial" panose="020B0604020202020204" pitchFamily="34" charset="0"/>
              <a:buChar char="•"/>
            </a:pPr>
            <a:r>
              <a:rPr lang="en-US" dirty="0"/>
              <a:t>If culpable and no new information that would rise to the level of a title IX complaint, discipline as usual</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47</a:t>
            </a:fld>
            <a:endParaRPr lang="en-US"/>
          </a:p>
        </p:txBody>
      </p:sp>
    </p:spTree>
    <p:extLst>
      <p:ext uri="{BB962C8B-B14F-4D97-AF65-F5344CB8AC3E}">
        <p14:creationId xmlns:p14="http://schemas.microsoft.com/office/powerpoint/2010/main" val="1802735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Jurisdiction?</a:t>
            </a:r>
          </a:p>
          <a:p>
            <a:pPr marL="171450" indent="-171450">
              <a:buFont typeface="Arial" panose="020B0604020202020204" pitchFamily="34" charset="0"/>
              <a:buChar char="•"/>
            </a:pPr>
            <a:r>
              <a:rPr lang="en-US" dirty="0"/>
              <a:t>Definition - severe, pervasive, and objectively offensive</a:t>
            </a:r>
          </a:p>
          <a:p>
            <a:pPr marL="171450" indent="-171450">
              <a:buFont typeface="Arial" panose="020B0604020202020204" pitchFamily="34" charset="0"/>
              <a:buChar char="•"/>
            </a:pPr>
            <a:r>
              <a:rPr lang="en-US" dirty="0"/>
              <a:t>Would fall under our other student conduct policy</a:t>
            </a:r>
          </a:p>
          <a:p>
            <a:pPr marL="171450" indent="-171450">
              <a:buFont typeface="Arial" panose="020B0604020202020204" pitchFamily="34" charset="0"/>
              <a:buChar char="•"/>
            </a:pPr>
            <a:r>
              <a:rPr lang="en-US" dirty="0"/>
              <a:t>Supportive measures, investigate normally </a:t>
            </a:r>
          </a:p>
          <a:p>
            <a:pPr marL="171450" indent="-171450">
              <a:buFont typeface="Arial" panose="020B0604020202020204" pitchFamily="34" charset="0"/>
              <a:buChar char="•"/>
            </a:pPr>
            <a:r>
              <a:rPr lang="en-US" dirty="0"/>
              <a:t>If culpable and no new information that would rise to the level of a title IX complaint, discipline as usual</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48</a:t>
            </a:fld>
            <a:endParaRPr lang="en-US"/>
          </a:p>
        </p:txBody>
      </p:sp>
    </p:spTree>
    <p:extLst>
      <p:ext uri="{BB962C8B-B14F-4D97-AF65-F5344CB8AC3E}">
        <p14:creationId xmlns:p14="http://schemas.microsoft.com/office/powerpoint/2010/main" val="33320479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first time, the U.S. Department of Education’s Title IX regulation recognize that sexual harassment, including sexual assault, is unlawful sex discrimination.  The Department previously addressed sexual harassment only through guidance documents, which are not legally binding and do not have the force or effect of law.  Now, the Department’s regulations impose important legal obligations on school districts to:</a:t>
            </a:r>
          </a:p>
          <a:p>
            <a:pPr marL="171450" indent="-171450">
              <a:buFont typeface="Arial" panose="020B0604020202020204" pitchFamily="34" charset="0"/>
              <a:buChar char="•"/>
            </a:pPr>
            <a:r>
              <a:rPr lang="en-US" dirty="0"/>
              <a:t>Promptly respond to reports of sexual harassment by offering supportive measures.</a:t>
            </a:r>
          </a:p>
          <a:p>
            <a:pPr marL="171450" indent="-171450">
              <a:buFont typeface="Arial" panose="020B0604020202020204" pitchFamily="34" charset="0"/>
              <a:buChar char="•"/>
            </a:pPr>
            <a:r>
              <a:rPr lang="en-US" dirty="0"/>
              <a:t>Follow a fair investigation and grievance process before imposing disciplinary sanctions.</a:t>
            </a:r>
          </a:p>
          <a:p>
            <a:pPr marL="171450" indent="-171450">
              <a:buFont typeface="Arial" panose="020B0604020202020204" pitchFamily="34" charset="0"/>
              <a:buChar char="•"/>
            </a:pPr>
            <a:r>
              <a:rPr lang="en-US" dirty="0"/>
              <a:t>Notify parties with written documentation and recordkeeping.</a:t>
            </a:r>
          </a:p>
          <a:p>
            <a:pPr marL="171450" indent="-171450">
              <a:buFont typeface="Arial" panose="020B0604020202020204" pitchFamily="34" charset="0"/>
              <a:buChar char="•"/>
            </a:pPr>
            <a:r>
              <a:rPr lang="en-US" dirty="0"/>
              <a:t>Train school officials to serve impartially without bias for or against any party.</a:t>
            </a:r>
          </a:p>
          <a:p>
            <a:pPr marL="171450" indent="-171450">
              <a:buFont typeface="Arial" panose="020B0604020202020204" pitchFamily="34" charset="0"/>
              <a:buChar char="•"/>
            </a:pPr>
            <a:endParaRPr lang="en-US" dirty="0"/>
          </a:p>
          <a:p>
            <a:pPr marL="0" indent="0">
              <a:buFontTx/>
              <a:buNone/>
            </a:pPr>
            <a:r>
              <a:rPr lang="en-US" dirty="0"/>
              <a:t>The  District’s treatment of a complainant or a respondent in response to a formal complaint of sexual harassment may constitute discrimination on the basis of sex under Title IX. </a:t>
            </a:r>
          </a:p>
          <a:p>
            <a:endParaRPr lang="en-US" dirty="0"/>
          </a:p>
          <a:p>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50</a:t>
            </a:fld>
            <a:endParaRPr lang="en-US"/>
          </a:p>
        </p:txBody>
      </p:sp>
    </p:spTree>
    <p:extLst>
      <p:ext uri="{BB962C8B-B14F-4D97-AF65-F5344CB8AC3E}">
        <p14:creationId xmlns:p14="http://schemas.microsoft.com/office/powerpoint/2010/main" val="25221146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first time, the U.S. Department of Education’s Title IX regulation recognize that sexual harassment, including sexual assault, is unlawful sex discrimination.  The Department previously addressed sexual harassment only through guidance documents, which are not legally binding and do not have the force or effect of law.  Now, the Department’s regulations impose important legal obligations on school districts to:</a:t>
            </a:r>
          </a:p>
          <a:p>
            <a:pPr marL="171450" indent="-171450">
              <a:buFont typeface="Arial" panose="020B0604020202020204" pitchFamily="34" charset="0"/>
              <a:buChar char="•"/>
            </a:pPr>
            <a:r>
              <a:rPr lang="en-US" dirty="0"/>
              <a:t>Promptly respond to reports of sexual harassment by offering supportive measures.</a:t>
            </a:r>
          </a:p>
          <a:p>
            <a:pPr marL="171450" indent="-171450">
              <a:buFont typeface="Arial" panose="020B0604020202020204" pitchFamily="34" charset="0"/>
              <a:buChar char="•"/>
            </a:pPr>
            <a:r>
              <a:rPr lang="en-US" dirty="0"/>
              <a:t>Follow a fair investigation and grievance process before imposing disciplinary sanctions.</a:t>
            </a:r>
          </a:p>
          <a:p>
            <a:pPr marL="171450" indent="-171450">
              <a:buFont typeface="Arial" panose="020B0604020202020204" pitchFamily="34" charset="0"/>
              <a:buChar char="•"/>
            </a:pPr>
            <a:r>
              <a:rPr lang="en-US" dirty="0"/>
              <a:t>Notify parties with written documentation and recordkeeping.</a:t>
            </a:r>
          </a:p>
          <a:p>
            <a:pPr marL="171450" indent="-171450">
              <a:buFont typeface="Arial" panose="020B0604020202020204" pitchFamily="34" charset="0"/>
              <a:buChar char="•"/>
            </a:pPr>
            <a:r>
              <a:rPr lang="en-US" dirty="0"/>
              <a:t>Train school officials to serve impartially without bias for or against any party.</a:t>
            </a:r>
          </a:p>
          <a:p>
            <a:pPr marL="171450" indent="-171450">
              <a:buFont typeface="Arial" panose="020B0604020202020204" pitchFamily="34" charset="0"/>
              <a:buChar char="•"/>
            </a:pPr>
            <a:endParaRPr lang="en-US" dirty="0"/>
          </a:p>
          <a:p>
            <a:pPr marL="0" indent="0">
              <a:buFontTx/>
              <a:buNone/>
            </a:pPr>
            <a:r>
              <a:rPr lang="en-US" dirty="0"/>
              <a:t>The  District’s treatment of a complainant or a respondent in response to a formal complaint of sexual harassment may constitute discrimination on the basis of sex under Title IX. </a:t>
            </a:r>
          </a:p>
          <a:p>
            <a:endParaRPr lang="en-US" dirty="0"/>
          </a:p>
          <a:p>
            <a:endParaRPr lang="en-US" dirty="0"/>
          </a:p>
        </p:txBody>
      </p:sp>
      <p:sp>
        <p:nvSpPr>
          <p:cNvPr id="4" name="Slide Number Placeholder 3"/>
          <p:cNvSpPr>
            <a:spLocks noGrp="1"/>
          </p:cNvSpPr>
          <p:nvPr>
            <p:ph type="sldNum" sz="quarter" idx="5"/>
          </p:nvPr>
        </p:nvSpPr>
        <p:spPr/>
        <p:txBody>
          <a:bodyPr/>
          <a:lstStyle/>
          <a:p>
            <a:fld id="{C6FE8073-B51F-42E3-ADFB-EB21182105D4}" type="slidenum">
              <a:rPr lang="en-US" smtClean="0"/>
              <a:t>51</a:t>
            </a:fld>
            <a:endParaRPr lang="en-US"/>
          </a:p>
        </p:txBody>
      </p:sp>
    </p:spTree>
    <p:extLst>
      <p:ext uri="{BB962C8B-B14F-4D97-AF65-F5344CB8AC3E}">
        <p14:creationId xmlns:p14="http://schemas.microsoft.com/office/powerpoint/2010/main" val="2949441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AB5CE9-9789-6B4D-80E4-7A44A9D54F88}" type="datetime1">
              <a:rPr lang="en-US" smtClean="0"/>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415328-37C3-374B-881B-B9E33DA7ECDC}"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0857B2-385E-CF4C-8DEB-3359A144D9CB}" type="datetime1">
              <a:rPr lang="en-US" smtClean="0"/>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415328-37C3-374B-881B-B9E33DA7ECDC}" type="slidenum">
              <a:rPr lang="en-US" smtClean="0"/>
              <a:t>‹#›</a:t>
            </a:fld>
            <a:endParaRPr lang="en-US" dirty="0"/>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34E1A7-2437-F344-9DCD-EEF1A10B0D8E}" type="datetime1">
              <a:rPr lang="en-US" smtClean="0"/>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415328-37C3-374B-881B-B9E33DA7ECDC}"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0AFF2FFC-1C07-E74A-92FE-168F3B444DFF}" type="datetime1">
              <a:rPr lang="en-US" smtClean="0"/>
              <a:t>8/12/20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415328-37C3-374B-881B-B9E33DA7ECDC}" type="slidenum">
              <a:rPr lang="en-US" smtClean="0"/>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232A62-B848-B743-89D3-3943007D3B59}" type="datetime1">
              <a:rPr lang="en-US" smtClean="0"/>
              <a:t>8/12/20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6415328-37C3-374B-881B-B9E33DA7ECDC}"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7403BC-E3B6-FC4A-BE8C-C8AB935E38E4}" type="datetime1">
              <a:rPr lang="en-US" smtClean="0"/>
              <a:t>8/12/20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6415328-37C3-374B-881B-B9E33DA7ECDC}"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7ECC353B-C9FB-0649-AE9C-CBD08DAB11D9}" type="datetime1">
              <a:rPr lang="en-US" smtClean="0"/>
              <a:t>8/12/20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6415328-37C3-374B-881B-B9E33DA7ECD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B9305B01-5026-394C-A5BF-F2DA4D903DDF}" type="datetime1">
              <a:rPr lang="en-US" smtClean="0"/>
              <a:t>8/12/20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415328-37C3-374B-881B-B9E33DA7ECDC}" type="slidenum">
              <a:rPr lang="en-US" smtClean="0"/>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A47EDB-EFF7-F74F-AB10-CDFBC2A9A3D5}" type="datetime1">
              <a:rPr lang="en-US" smtClean="0"/>
              <a:t>8/12/20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415328-37C3-374B-881B-B9E33DA7ECDC}" type="slidenum">
              <a:rPr lang="en-US" smtClean="0"/>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A5A684-DD0F-C448-AB41-0A5C515F6C7C}" type="datetime1">
              <a:rPr lang="en-US" smtClean="0"/>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415328-37C3-374B-881B-B9E33DA7ECD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0B32CDD6-67E4-1649-BEBD-D61D76635D17}" type="datetime1">
              <a:rPr lang="en-US" smtClean="0"/>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415328-37C3-374B-881B-B9E33DA7ECDC}" type="slidenum">
              <a:rPr lang="en-US" smtClean="0"/>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4121A1-51A3-477E-A40B-0C505875D241}" type="datetime1">
              <a:rPr lang="en-US" smtClean="0"/>
              <a:t>8/12/20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EB2A7F-DE27-4CBF-9589-07ABEC8A9868}" type="slidenum">
              <a:rPr lang="en-US" smtClean="0"/>
              <a:t>‹#›</a:t>
            </a:fld>
            <a:endParaRPr lang="en-US"/>
          </a:p>
        </p:txBody>
      </p:sp>
    </p:spTree>
    <p:extLst>
      <p:ext uri="{BB962C8B-B14F-4D97-AF65-F5344CB8AC3E}">
        <p14:creationId xmlns:p14="http://schemas.microsoft.com/office/powerpoint/2010/main" val="2506480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0BC92EB-667D-4D4B-8BAE-2A0E4D9A0C9C}" type="datetime1">
              <a:rPr lang="en-US" smtClean="0"/>
              <a:t>8/12/20</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26415328-37C3-374B-881B-B9E33DA7ECDC}" type="slidenum">
              <a:rPr lang="en-US" smtClean="0"/>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199"/>
            <a:ext cx="7772400" cy="3997411"/>
          </a:xfrm>
        </p:spPr>
        <p:txBody>
          <a:bodyPr>
            <a:normAutofit fontScale="90000"/>
          </a:bodyPr>
          <a:lstStyle/>
          <a:p>
            <a:br>
              <a:rPr lang="en-US" dirty="0">
                <a:solidFill>
                  <a:schemeClr val="tx1"/>
                </a:solidFill>
              </a:rPr>
            </a:br>
            <a:br>
              <a:rPr lang="en-US" dirty="0">
                <a:solidFill>
                  <a:schemeClr val="tx1"/>
                </a:solidFill>
              </a:rPr>
            </a:br>
            <a:r>
              <a:rPr lang="en-US" dirty="0">
                <a:solidFill>
                  <a:schemeClr val="tx1"/>
                </a:solidFill>
              </a:rPr>
              <a:t>Sexual Harassment (Title IX)</a:t>
            </a:r>
            <a:br>
              <a:rPr lang="en-US" dirty="0">
                <a:solidFill>
                  <a:schemeClr val="tx1"/>
                </a:solidFill>
              </a:rPr>
            </a:br>
            <a:br>
              <a:rPr lang="en-US" dirty="0">
                <a:solidFill>
                  <a:schemeClr val="tx1"/>
                </a:solidFill>
              </a:rPr>
            </a:br>
            <a:r>
              <a:rPr lang="en-US" dirty="0">
                <a:solidFill>
                  <a:schemeClr val="tx1"/>
                </a:solidFill>
              </a:rPr>
              <a:t>CSD - Administrative Training </a:t>
            </a:r>
            <a:br>
              <a:rPr lang="en-US" dirty="0">
                <a:solidFill>
                  <a:schemeClr val="tx1"/>
                </a:solidFill>
              </a:rPr>
            </a:br>
            <a:br>
              <a:rPr lang="en-US" dirty="0">
                <a:solidFill>
                  <a:schemeClr val="tx1"/>
                </a:solidFill>
              </a:rPr>
            </a:br>
            <a:br>
              <a:rPr lang="en-US" sz="1600" dirty="0">
                <a:solidFill>
                  <a:schemeClr val="tx1"/>
                </a:solidFill>
              </a:rPr>
            </a:br>
            <a:r>
              <a:rPr lang="en-US" sz="2700" dirty="0">
                <a:solidFill>
                  <a:schemeClr val="tx1"/>
                </a:solidFill>
              </a:rPr>
              <a:t>Assistant Legal Counsel/Title IX Coordinator</a:t>
            </a:r>
            <a:br>
              <a:rPr lang="en-US" sz="2700" dirty="0">
                <a:solidFill>
                  <a:schemeClr val="tx1"/>
                </a:solidFill>
              </a:rPr>
            </a:br>
            <a:r>
              <a:rPr lang="en-US" sz="2700" dirty="0">
                <a:solidFill>
                  <a:schemeClr val="tx1"/>
                </a:solidFill>
              </a:rPr>
              <a:t>Jeffrey Christensen</a:t>
            </a:r>
            <a:br>
              <a:rPr lang="en-US" sz="2700" b="1" dirty="0">
                <a:solidFill>
                  <a:schemeClr val="tx1"/>
                </a:solidFill>
              </a:rPr>
            </a:br>
            <a:br>
              <a:rPr lang="en-US" sz="1600" dirty="0">
                <a:solidFill>
                  <a:schemeClr val="bg1"/>
                </a:solidFill>
              </a:rPr>
            </a:br>
            <a:endParaRPr lang="en-US" sz="1600" dirty="0">
              <a:solidFill>
                <a:schemeClr val="bg1"/>
              </a:solidFill>
            </a:endParaRPr>
          </a:p>
        </p:txBody>
      </p:sp>
      <p:sp>
        <p:nvSpPr>
          <p:cNvPr id="3" name="Slide Number Placeholder 2"/>
          <p:cNvSpPr>
            <a:spLocks noGrp="1"/>
          </p:cNvSpPr>
          <p:nvPr>
            <p:ph type="sldNum" sz="quarter" idx="12"/>
          </p:nvPr>
        </p:nvSpPr>
        <p:spPr/>
        <p:txBody>
          <a:bodyPr/>
          <a:lstStyle/>
          <a:p>
            <a:fld id="{26415328-37C3-374B-881B-B9E33DA7ECDC}" type="slidenum">
              <a:rPr lang="en-US" smtClean="0"/>
              <a:t>1</a:t>
            </a:fld>
            <a:endParaRPr lang="en-US" dirty="0"/>
          </a:p>
        </p:txBody>
      </p:sp>
      <p:pic>
        <p:nvPicPr>
          <p:cNvPr id="6" name="Picture 5">
            <a:extLst>
              <a:ext uri="{FF2B5EF4-FFF2-40B4-BE49-F238E27FC236}">
                <a16:creationId xmlns:a16="http://schemas.microsoft.com/office/drawing/2014/main" id="{E270A7B6-6222-0F4A-9D9C-00F69E75A454}"/>
              </a:ext>
            </a:extLst>
          </p:cNvPr>
          <p:cNvPicPr>
            <a:picLocks noChangeAspect="1"/>
          </p:cNvPicPr>
          <p:nvPr/>
        </p:nvPicPr>
        <p:blipFill>
          <a:blip r:embed="rId3"/>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4036514378"/>
      </p:ext>
    </p:extLst>
  </p:cSld>
  <p:clrMapOvr>
    <a:masterClrMapping/>
  </p:clrMapOvr>
  <mc:AlternateContent xmlns:mc="http://schemas.openxmlformats.org/markup-compatibility/2006" xmlns:p14="http://schemas.microsoft.com/office/powerpoint/2010/main">
    <mc:Choice Requires="p14">
      <p:transition spd="slow" p14:dur="2000" advTm="12124"/>
    </mc:Choice>
    <mc:Fallback xmlns="">
      <p:transition xmlns:p14="http://schemas.microsoft.com/office/powerpoint/2010/main" spd="slow" advTm="1212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1BA0402-20DD-489B-8288-9CF1B0C20CF6}"/>
              </a:ext>
            </a:extLst>
          </p:cNvPr>
          <p:cNvSpPr/>
          <p:nvPr/>
        </p:nvSpPr>
        <p:spPr>
          <a:xfrm>
            <a:off x="766569" y="2165009"/>
            <a:ext cx="7957301" cy="2117910"/>
          </a:xfrm>
          <a:prstGeom prst="rect">
            <a:avLst/>
          </a:prstGeom>
        </p:spPr>
        <p:txBody>
          <a:bodyPr vert="horz" lIns="68580" tIns="34290" rIns="68580" bIns="34290" rtlCol="0" anchor="b">
            <a:normAutofit/>
          </a:bodyPr>
          <a:lstStyle/>
          <a:p>
            <a:pPr algn="ctr">
              <a:lnSpc>
                <a:spcPct val="90000"/>
              </a:lnSpc>
              <a:spcBef>
                <a:spcPct val="0"/>
              </a:spcBef>
              <a:spcAft>
                <a:spcPts val="450"/>
              </a:spcAft>
            </a:pPr>
            <a:r>
              <a:rPr lang="en-US" sz="2400" dirty="0">
                <a:ln w="3175" cmpd="sng">
                  <a:noFill/>
                </a:ln>
                <a:solidFill>
                  <a:srgbClr val="262626"/>
                </a:solidFill>
                <a:latin typeface="+mj-lt"/>
                <a:ea typeface="+mj-ea"/>
                <a:cs typeface="+mj-cs"/>
              </a:rPr>
              <a:t>Dept. of Ed. releases new </a:t>
            </a:r>
          </a:p>
          <a:p>
            <a:pPr algn="ctr">
              <a:lnSpc>
                <a:spcPct val="90000"/>
              </a:lnSpc>
              <a:spcBef>
                <a:spcPct val="0"/>
              </a:spcBef>
              <a:spcAft>
                <a:spcPts val="450"/>
              </a:spcAft>
            </a:pPr>
            <a:r>
              <a:rPr lang="en-US" sz="2400" b="1" dirty="0">
                <a:ln w="3175" cmpd="sng">
                  <a:noFill/>
                </a:ln>
                <a:solidFill>
                  <a:srgbClr val="262626"/>
                </a:solidFill>
                <a:latin typeface="+mj-lt"/>
                <a:ea typeface="+mj-ea"/>
                <a:cs typeface="+mj-cs"/>
              </a:rPr>
              <a:t>Title IX Regulations </a:t>
            </a:r>
          </a:p>
          <a:p>
            <a:pPr algn="ctr">
              <a:lnSpc>
                <a:spcPct val="90000"/>
              </a:lnSpc>
              <a:spcBef>
                <a:spcPct val="0"/>
              </a:spcBef>
              <a:spcAft>
                <a:spcPts val="450"/>
              </a:spcAft>
            </a:pPr>
            <a:r>
              <a:rPr lang="en-US" sz="2400" dirty="0">
                <a:ln w="3175" cmpd="sng">
                  <a:noFill/>
                </a:ln>
                <a:solidFill>
                  <a:srgbClr val="262626"/>
                </a:solidFill>
                <a:latin typeface="+mj-lt"/>
                <a:ea typeface="+mj-ea"/>
                <a:cs typeface="+mj-cs"/>
              </a:rPr>
              <a:t>for Sexual Harassment </a:t>
            </a:r>
          </a:p>
          <a:p>
            <a:pPr algn="ctr">
              <a:lnSpc>
                <a:spcPct val="90000"/>
              </a:lnSpc>
              <a:spcBef>
                <a:spcPct val="0"/>
              </a:spcBef>
              <a:spcAft>
                <a:spcPts val="450"/>
              </a:spcAft>
            </a:pPr>
            <a:r>
              <a:rPr lang="en-US" sz="2400" dirty="0">
                <a:ln w="3175" cmpd="sng">
                  <a:noFill/>
                </a:ln>
                <a:solidFill>
                  <a:srgbClr val="262626"/>
                </a:solidFill>
                <a:latin typeface="+mj-lt"/>
                <a:ea typeface="+mj-ea"/>
                <a:cs typeface="+mj-cs"/>
              </a:rPr>
              <a:t>May 6th, 2020 to take effect </a:t>
            </a:r>
          </a:p>
          <a:p>
            <a:pPr algn="ctr">
              <a:lnSpc>
                <a:spcPct val="90000"/>
              </a:lnSpc>
              <a:spcBef>
                <a:spcPct val="0"/>
              </a:spcBef>
              <a:spcAft>
                <a:spcPts val="450"/>
              </a:spcAft>
            </a:pPr>
            <a:r>
              <a:rPr lang="en-US" sz="2400" b="1" u="sng" dirty="0">
                <a:ln w="3175" cmpd="sng">
                  <a:noFill/>
                </a:ln>
                <a:solidFill>
                  <a:srgbClr val="262626"/>
                </a:solidFill>
                <a:latin typeface="+mj-lt"/>
                <a:ea typeface="+mj-ea"/>
                <a:cs typeface="+mj-cs"/>
              </a:rPr>
              <a:t>Aug 14th, 2020</a:t>
            </a:r>
          </a:p>
        </p:txBody>
      </p:sp>
      <p:pic>
        <p:nvPicPr>
          <p:cNvPr id="17" name="Picture 16">
            <a:extLst>
              <a:ext uri="{FF2B5EF4-FFF2-40B4-BE49-F238E27FC236}">
                <a16:creationId xmlns:a16="http://schemas.microsoft.com/office/drawing/2014/main" id="{43EFE8DA-8022-A34C-8E38-B1FF92740E3A}"/>
              </a:ext>
            </a:extLst>
          </p:cNvPr>
          <p:cNvPicPr>
            <a:picLocks noChangeAspect="1"/>
          </p:cNvPicPr>
          <p:nvPr/>
        </p:nvPicPr>
        <p:blipFill>
          <a:blip r:embed="rId3"/>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680717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1BA0402-20DD-489B-8288-9CF1B0C20CF6}"/>
              </a:ext>
            </a:extLst>
          </p:cNvPr>
          <p:cNvSpPr/>
          <p:nvPr/>
        </p:nvSpPr>
        <p:spPr>
          <a:xfrm>
            <a:off x="766569" y="2165009"/>
            <a:ext cx="7957301" cy="2117910"/>
          </a:xfrm>
          <a:prstGeom prst="rect">
            <a:avLst/>
          </a:prstGeom>
        </p:spPr>
        <p:txBody>
          <a:bodyPr vert="horz" lIns="68580" tIns="34290" rIns="68580" bIns="34290" rtlCol="0" anchor="b">
            <a:normAutofit/>
          </a:bodyPr>
          <a:lstStyle/>
          <a:p>
            <a:pPr algn="ctr">
              <a:lnSpc>
                <a:spcPct val="90000"/>
              </a:lnSpc>
              <a:spcBef>
                <a:spcPct val="0"/>
              </a:spcBef>
              <a:spcAft>
                <a:spcPts val="450"/>
              </a:spcAft>
            </a:pPr>
            <a:endParaRPr lang="en-US" sz="2400" b="1" u="sng" dirty="0">
              <a:ln w="3175" cmpd="sng">
                <a:noFill/>
              </a:ln>
              <a:solidFill>
                <a:srgbClr val="262626"/>
              </a:solidFill>
              <a:latin typeface="+mj-lt"/>
              <a:ea typeface="+mj-ea"/>
              <a:cs typeface="+mj-cs"/>
            </a:endParaRPr>
          </a:p>
        </p:txBody>
      </p:sp>
      <p:pic>
        <p:nvPicPr>
          <p:cNvPr id="17" name="Picture 16">
            <a:extLst>
              <a:ext uri="{FF2B5EF4-FFF2-40B4-BE49-F238E27FC236}">
                <a16:creationId xmlns:a16="http://schemas.microsoft.com/office/drawing/2014/main" id="{43EFE8DA-8022-A34C-8E38-B1FF92740E3A}"/>
              </a:ext>
            </a:extLst>
          </p:cNvPr>
          <p:cNvPicPr>
            <a:picLocks noChangeAspect="1"/>
          </p:cNvPicPr>
          <p:nvPr/>
        </p:nvPicPr>
        <p:blipFill>
          <a:blip r:embed="rId3"/>
          <a:stretch>
            <a:fillRect/>
          </a:stretch>
        </p:blipFill>
        <p:spPr>
          <a:xfrm>
            <a:off x="495300" y="5807091"/>
            <a:ext cx="2432835" cy="590556"/>
          </a:xfrm>
          <a:prstGeom prst="rect">
            <a:avLst/>
          </a:prstGeom>
        </p:spPr>
      </p:pic>
      <p:pic>
        <p:nvPicPr>
          <p:cNvPr id="4" name="Picture 3">
            <a:extLst>
              <a:ext uri="{FF2B5EF4-FFF2-40B4-BE49-F238E27FC236}">
                <a16:creationId xmlns:a16="http://schemas.microsoft.com/office/drawing/2014/main" id="{3E770AC4-F284-B943-B0E7-4900B4851CA4}"/>
              </a:ext>
            </a:extLst>
          </p:cNvPr>
          <p:cNvPicPr>
            <a:picLocks noChangeAspect="1"/>
          </p:cNvPicPr>
          <p:nvPr/>
        </p:nvPicPr>
        <p:blipFill>
          <a:blip r:embed="rId4"/>
          <a:stretch>
            <a:fillRect/>
          </a:stretch>
        </p:blipFill>
        <p:spPr>
          <a:xfrm>
            <a:off x="1541520" y="460353"/>
            <a:ext cx="6835911" cy="5968598"/>
          </a:xfrm>
          <a:prstGeom prst="rect">
            <a:avLst/>
          </a:prstGeom>
        </p:spPr>
      </p:pic>
    </p:spTree>
    <p:extLst>
      <p:ext uri="{BB962C8B-B14F-4D97-AF65-F5344CB8AC3E}">
        <p14:creationId xmlns:p14="http://schemas.microsoft.com/office/powerpoint/2010/main" val="3526608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1BA0402-20DD-489B-8288-9CF1B0C20CF6}"/>
              </a:ext>
            </a:extLst>
          </p:cNvPr>
          <p:cNvSpPr/>
          <p:nvPr/>
        </p:nvSpPr>
        <p:spPr>
          <a:xfrm>
            <a:off x="766569" y="2165009"/>
            <a:ext cx="7957301" cy="2117910"/>
          </a:xfrm>
          <a:prstGeom prst="rect">
            <a:avLst/>
          </a:prstGeom>
        </p:spPr>
        <p:txBody>
          <a:bodyPr vert="horz" lIns="68580" tIns="34290" rIns="68580" bIns="34290" rtlCol="0" anchor="b">
            <a:normAutofit/>
          </a:bodyPr>
          <a:lstStyle/>
          <a:p>
            <a:pPr algn="ctr">
              <a:lnSpc>
                <a:spcPct val="90000"/>
              </a:lnSpc>
              <a:spcBef>
                <a:spcPct val="0"/>
              </a:spcBef>
              <a:spcAft>
                <a:spcPts val="450"/>
              </a:spcAft>
            </a:pPr>
            <a:endParaRPr lang="en-US" sz="2400" b="1" u="sng" dirty="0">
              <a:ln w="3175" cmpd="sng">
                <a:noFill/>
              </a:ln>
              <a:solidFill>
                <a:srgbClr val="262626"/>
              </a:solidFill>
              <a:latin typeface="+mj-lt"/>
              <a:ea typeface="+mj-ea"/>
              <a:cs typeface="+mj-cs"/>
            </a:endParaRPr>
          </a:p>
        </p:txBody>
      </p:sp>
      <p:pic>
        <p:nvPicPr>
          <p:cNvPr id="17" name="Picture 16">
            <a:extLst>
              <a:ext uri="{FF2B5EF4-FFF2-40B4-BE49-F238E27FC236}">
                <a16:creationId xmlns:a16="http://schemas.microsoft.com/office/drawing/2014/main" id="{43EFE8DA-8022-A34C-8E38-B1FF92740E3A}"/>
              </a:ext>
            </a:extLst>
          </p:cNvPr>
          <p:cNvPicPr>
            <a:picLocks noChangeAspect="1"/>
          </p:cNvPicPr>
          <p:nvPr/>
        </p:nvPicPr>
        <p:blipFill>
          <a:blip r:embed="rId3"/>
          <a:stretch>
            <a:fillRect/>
          </a:stretch>
        </p:blipFill>
        <p:spPr>
          <a:xfrm>
            <a:off x="495300" y="5807091"/>
            <a:ext cx="2432835" cy="590556"/>
          </a:xfrm>
          <a:prstGeom prst="rect">
            <a:avLst/>
          </a:prstGeom>
        </p:spPr>
      </p:pic>
      <p:pic>
        <p:nvPicPr>
          <p:cNvPr id="5" name="Picture 4">
            <a:extLst>
              <a:ext uri="{FF2B5EF4-FFF2-40B4-BE49-F238E27FC236}">
                <a16:creationId xmlns:a16="http://schemas.microsoft.com/office/drawing/2014/main" id="{E0D0A7E7-D2AE-4444-8EC7-4C2C6DAE0709}"/>
              </a:ext>
            </a:extLst>
          </p:cNvPr>
          <p:cNvPicPr>
            <a:picLocks noChangeAspect="1"/>
          </p:cNvPicPr>
          <p:nvPr/>
        </p:nvPicPr>
        <p:blipFill>
          <a:blip r:embed="rId4"/>
          <a:stretch>
            <a:fillRect/>
          </a:stretch>
        </p:blipFill>
        <p:spPr>
          <a:xfrm>
            <a:off x="1260839" y="1023798"/>
            <a:ext cx="7327108" cy="4400331"/>
          </a:xfrm>
          <a:prstGeom prst="rect">
            <a:avLst/>
          </a:prstGeom>
        </p:spPr>
      </p:pic>
    </p:spTree>
    <p:extLst>
      <p:ext uri="{BB962C8B-B14F-4D97-AF65-F5344CB8AC3E}">
        <p14:creationId xmlns:p14="http://schemas.microsoft.com/office/powerpoint/2010/main" val="3474518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95300" y="757319"/>
            <a:ext cx="8178800" cy="2862322"/>
          </a:xfrm>
          <a:prstGeom prst="rect">
            <a:avLst/>
          </a:prstGeom>
          <a:noFill/>
        </p:spPr>
        <p:txBody>
          <a:bodyPr wrap="square" rtlCol="0">
            <a:spAutoFit/>
          </a:bodyPr>
          <a:lstStyle/>
          <a:p>
            <a:pPr lvl="7"/>
            <a:endParaRPr lang="en-US" sz="2000" b="1" u="sng" dirty="0"/>
          </a:p>
          <a:p>
            <a:pPr algn="ctr"/>
            <a:endParaRPr lang="en-US" sz="2400" b="1" u="sng" dirty="0"/>
          </a:p>
          <a:p>
            <a:pPr algn="ctr"/>
            <a:r>
              <a:rPr lang="en-US" sz="2400" b="1" u="sng" dirty="0"/>
              <a:t>Issue Reporting/Issue Spotting Training</a:t>
            </a:r>
          </a:p>
          <a:p>
            <a:pPr algn="ctr"/>
            <a:endParaRPr lang="en-US" sz="2000" b="1" u="sng" dirty="0"/>
          </a:p>
          <a:p>
            <a:endParaRPr lang="en-US" sz="2000" dirty="0"/>
          </a:p>
          <a:p>
            <a:pPr algn="r"/>
            <a:endParaRPr lang="en-US" b="1" dirty="0"/>
          </a:p>
          <a:p>
            <a:pPr algn="r"/>
            <a:endParaRPr lang="en-US" b="1" dirty="0"/>
          </a:p>
          <a:p>
            <a:pPr algn="r"/>
            <a:endParaRPr lang="en-US" dirty="0"/>
          </a:p>
          <a:p>
            <a:endParaRPr lang="en-US" dirty="0"/>
          </a:p>
        </p:txBody>
      </p:sp>
      <p:sp>
        <p:nvSpPr>
          <p:cNvPr id="8" name="TextBox 7"/>
          <p:cNvSpPr txBox="1"/>
          <p:nvPr/>
        </p:nvSpPr>
        <p:spPr>
          <a:xfrm>
            <a:off x="1223472" y="3075833"/>
            <a:ext cx="184666" cy="646331"/>
          </a:xfrm>
          <a:prstGeom prst="rect">
            <a:avLst/>
          </a:prstGeom>
          <a:noFill/>
        </p:spPr>
        <p:txBody>
          <a:bodyPr wrap="none" rtlCol="0">
            <a:spAutoFit/>
          </a:bodyPr>
          <a:lstStyle/>
          <a:p>
            <a:endParaRPr lang="en-US" dirty="0"/>
          </a:p>
          <a:p>
            <a:endParaRPr lang="en-US" dirty="0"/>
          </a:p>
        </p:txBody>
      </p:sp>
      <p:sp>
        <p:nvSpPr>
          <p:cNvPr id="2" name="Slide Number Placeholder 1"/>
          <p:cNvSpPr>
            <a:spLocks noGrp="1"/>
          </p:cNvSpPr>
          <p:nvPr>
            <p:ph type="sldNum" sz="quarter" idx="12"/>
          </p:nvPr>
        </p:nvSpPr>
        <p:spPr/>
        <p:txBody>
          <a:bodyPr/>
          <a:lstStyle/>
          <a:p>
            <a:fld id="{26415328-37C3-374B-881B-B9E33DA7ECDC}" type="slidenum">
              <a:rPr lang="en-US" smtClean="0"/>
              <a:t>5</a:t>
            </a:fld>
            <a:endParaRPr lang="en-US" dirty="0"/>
          </a:p>
        </p:txBody>
      </p:sp>
      <p:pic>
        <p:nvPicPr>
          <p:cNvPr id="3" name="Picture 2">
            <a:extLst>
              <a:ext uri="{FF2B5EF4-FFF2-40B4-BE49-F238E27FC236}">
                <a16:creationId xmlns:a16="http://schemas.microsoft.com/office/drawing/2014/main" id="{37A4E5E3-154A-2647-85A9-E4FE2986B01E}"/>
              </a:ext>
            </a:extLst>
          </p:cNvPr>
          <p:cNvPicPr>
            <a:picLocks noChangeAspect="1"/>
          </p:cNvPicPr>
          <p:nvPr/>
        </p:nvPicPr>
        <p:blipFill>
          <a:blip r:embed="rId3"/>
          <a:stretch>
            <a:fillRect/>
          </a:stretch>
        </p:blipFill>
        <p:spPr>
          <a:xfrm>
            <a:off x="495300" y="5807091"/>
            <a:ext cx="2432835" cy="590556"/>
          </a:xfrm>
          <a:prstGeom prst="rect">
            <a:avLst/>
          </a:prstGeom>
        </p:spPr>
      </p:pic>
      <p:pic>
        <p:nvPicPr>
          <p:cNvPr id="10" name="Picture 9" descr="A screenshot of a computer&#10;&#10;Description automatically generated">
            <a:extLst>
              <a:ext uri="{FF2B5EF4-FFF2-40B4-BE49-F238E27FC236}">
                <a16:creationId xmlns:a16="http://schemas.microsoft.com/office/drawing/2014/main" id="{7D94F1AA-6B5D-1F42-9533-95A64057A1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2195" y="2647909"/>
            <a:ext cx="1978245" cy="2628897"/>
          </a:xfrm>
          <a:prstGeom prst="rect">
            <a:avLst/>
          </a:prstGeom>
        </p:spPr>
      </p:pic>
    </p:spTree>
    <p:extLst>
      <p:ext uri="{BB962C8B-B14F-4D97-AF65-F5344CB8AC3E}">
        <p14:creationId xmlns:p14="http://schemas.microsoft.com/office/powerpoint/2010/main" val="638033824"/>
      </p:ext>
    </p:extLst>
  </p:cSld>
  <p:clrMapOvr>
    <a:masterClrMapping/>
  </p:clrMapOvr>
  <mc:AlternateContent xmlns:mc="http://schemas.openxmlformats.org/markup-compatibility/2006" xmlns:p14="http://schemas.microsoft.com/office/powerpoint/2010/main">
    <mc:Choice Requires="p14">
      <p:transition spd="slow" p14:dur="2000" advTm="41116"/>
    </mc:Choice>
    <mc:Fallback xmlns="">
      <p:transition xmlns:p14="http://schemas.microsoft.com/office/powerpoint/2010/main" spd="slow" advTm="4111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95300" y="757319"/>
            <a:ext cx="8178800" cy="5878532"/>
          </a:xfrm>
          <a:prstGeom prst="rect">
            <a:avLst/>
          </a:prstGeom>
          <a:noFill/>
        </p:spPr>
        <p:txBody>
          <a:bodyPr wrap="square" rtlCol="0">
            <a:spAutoFit/>
          </a:bodyPr>
          <a:lstStyle/>
          <a:p>
            <a:pPr lvl="7"/>
            <a:endParaRPr lang="en-US" sz="2000" b="1" u="sng" dirty="0"/>
          </a:p>
          <a:p>
            <a:pPr algn="ctr"/>
            <a:r>
              <a:rPr lang="en-US" sz="2400" b="1" u="sng" dirty="0"/>
              <a:t>Federal Law</a:t>
            </a:r>
          </a:p>
          <a:p>
            <a:pPr algn="ctr"/>
            <a:endParaRPr lang="en-US" sz="2000" b="1" u="sng" dirty="0"/>
          </a:p>
          <a:p>
            <a:pPr marL="342900" indent="-342900">
              <a:buFont typeface="Wingdings" charset="2"/>
              <a:buChar char="§"/>
            </a:pPr>
            <a:r>
              <a:rPr lang="en-US" sz="2000" dirty="0"/>
              <a:t>Title IX of the Education Amendments of 1972  (“Title IX”) 20 U.S.C. §1681 </a:t>
            </a:r>
            <a:r>
              <a:rPr lang="en-US" sz="2000" i="1" dirty="0"/>
              <a:t>et seq</a:t>
            </a:r>
            <a:r>
              <a:rPr lang="en-US" sz="2000" dirty="0"/>
              <a:t>. </a:t>
            </a:r>
          </a:p>
          <a:p>
            <a:endParaRPr lang="en-US" sz="2000" dirty="0"/>
          </a:p>
          <a:p>
            <a:pPr marL="342900" indent="-342900">
              <a:buFont typeface="Wingdings" charset="2"/>
              <a:buChar char="§"/>
            </a:pPr>
            <a:r>
              <a:rPr lang="en-US" sz="2000" dirty="0"/>
              <a:t>“No person in the United States shall, on the basis of sex, be excluded from participation in, be denied the benefits of, or be subjected to discrimination under any education program or activity receiving Federal financial assistance…”</a:t>
            </a:r>
          </a:p>
          <a:p>
            <a:pPr marL="342900" indent="-342900">
              <a:buFont typeface="Wingdings" charset="2"/>
              <a:buChar char="§"/>
            </a:pPr>
            <a:endParaRPr lang="en-US" sz="2000" dirty="0"/>
          </a:p>
          <a:p>
            <a:pPr marL="342900" indent="-342900">
              <a:buFont typeface="Wingdings" charset="2"/>
              <a:buChar char="§"/>
            </a:pPr>
            <a:r>
              <a:rPr lang="en-US" sz="2000" dirty="0"/>
              <a:t>Title IX is a federal civil rights law that prohibits discrimination on the basis of sex in education in federally funded</a:t>
            </a:r>
          </a:p>
          <a:p>
            <a:r>
              <a:rPr lang="en-US" sz="2000" dirty="0"/>
              <a:t>      programs and activities.   </a:t>
            </a:r>
          </a:p>
          <a:p>
            <a:pPr marL="342900" indent="-342900">
              <a:buFont typeface="Wingdings" charset="2"/>
              <a:buChar char="§"/>
            </a:pPr>
            <a:endParaRPr lang="en-US" sz="2000" dirty="0"/>
          </a:p>
          <a:p>
            <a:pPr algn="r"/>
            <a:endParaRPr lang="en-US" b="1" dirty="0"/>
          </a:p>
          <a:p>
            <a:pPr algn="r"/>
            <a:endParaRPr lang="en-US" b="1" dirty="0"/>
          </a:p>
          <a:p>
            <a:pPr algn="r"/>
            <a:endParaRPr lang="en-US" dirty="0"/>
          </a:p>
          <a:p>
            <a:endParaRPr lang="en-US" dirty="0"/>
          </a:p>
        </p:txBody>
      </p:sp>
      <p:sp>
        <p:nvSpPr>
          <p:cNvPr id="8" name="TextBox 7"/>
          <p:cNvSpPr txBox="1"/>
          <p:nvPr/>
        </p:nvSpPr>
        <p:spPr>
          <a:xfrm>
            <a:off x="1223472" y="3075833"/>
            <a:ext cx="184666" cy="646331"/>
          </a:xfrm>
          <a:prstGeom prst="rect">
            <a:avLst/>
          </a:prstGeom>
          <a:noFill/>
        </p:spPr>
        <p:txBody>
          <a:bodyPr wrap="none" rtlCol="0">
            <a:spAutoFit/>
          </a:bodyPr>
          <a:lstStyle/>
          <a:p>
            <a:endParaRPr lang="en-US" dirty="0"/>
          </a:p>
          <a:p>
            <a:endParaRPr lang="en-US" dirty="0"/>
          </a:p>
        </p:txBody>
      </p:sp>
      <p:sp>
        <p:nvSpPr>
          <p:cNvPr id="2" name="Slide Number Placeholder 1"/>
          <p:cNvSpPr>
            <a:spLocks noGrp="1"/>
          </p:cNvSpPr>
          <p:nvPr>
            <p:ph type="sldNum" sz="quarter" idx="12"/>
          </p:nvPr>
        </p:nvSpPr>
        <p:spPr/>
        <p:txBody>
          <a:bodyPr/>
          <a:lstStyle/>
          <a:p>
            <a:fld id="{26415328-37C3-374B-881B-B9E33DA7ECDC}" type="slidenum">
              <a:rPr lang="en-US" smtClean="0"/>
              <a:t>6</a:t>
            </a:fld>
            <a:endParaRPr lang="en-US" dirty="0"/>
          </a:p>
        </p:txBody>
      </p:sp>
      <p:pic>
        <p:nvPicPr>
          <p:cNvPr id="3" name="Picture 2">
            <a:extLst>
              <a:ext uri="{FF2B5EF4-FFF2-40B4-BE49-F238E27FC236}">
                <a16:creationId xmlns:a16="http://schemas.microsoft.com/office/drawing/2014/main" id="{37A4E5E3-154A-2647-85A9-E4FE2986B01E}"/>
              </a:ext>
            </a:extLst>
          </p:cNvPr>
          <p:cNvPicPr>
            <a:picLocks noChangeAspect="1"/>
          </p:cNvPicPr>
          <p:nvPr/>
        </p:nvPicPr>
        <p:blipFill>
          <a:blip r:embed="rId3"/>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2833403649"/>
      </p:ext>
    </p:extLst>
  </p:cSld>
  <p:clrMapOvr>
    <a:masterClrMapping/>
  </p:clrMapOvr>
  <mc:AlternateContent xmlns:mc="http://schemas.openxmlformats.org/markup-compatibility/2006" xmlns:p14="http://schemas.microsoft.com/office/powerpoint/2010/main">
    <mc:Choice Requires="p14">
      <p:transition spd="slow" p14:dur="2000" advTm="41116"/>
    </mc:Choice>
    <mc:Fallback xmlns="">
      <p:transition xmlns:p14="http://schemas.microsoft.com/office/powerpoint/2010/main" spd="slow" advTm="4111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1BA0402-20DD-489B-8288-9CF1B0C20CF6}"/>
              </a:ext>
            </a:extLst>
          </p:cNvPr>
          <p:cNvSpPr/>
          <p:nvPr/>
        </p:nvSpPr>
        <p:spPr>
          <a:xfrm>
            <a:off x="766569" y="2165009"/>
            <a:ext cx="4904765" cy="2117910"/>
          </a:xfrm>
          <a:prstGeom prst="rect">
            <a:avLst/>
          </a:prstGeom>
        </p:spPr>
        <p:txBody>
          <a:bodyPr vert="horz" lIns="68580" tIns="34290" rIns="68580" bIns="34290" rtlCol="0" anchor="b">
            <a:normAutofit/>
          </a:bodyPr>
          <a:lstStyle/>
          <a:p>
            <a:pPr algn="ctr">
              <a:lnSpc>
                <a:spcPct val="90000"/>
              </a:lnSpc>
              <a:spcBef>
                <a:spcPct val="0"/>
              </a:spcBef>
              <a:spcAft>
                <a:spcPts val="450"/>
              </a:spcAft>
            </a:pPr>
            <a:endParaRPr lang="en-US" sz="2400" dirty="0">
              <a:ln w="3175" cmpd="sng">
                <a:noFill/>
              </a:ln>
              <a:solidFill>
                <a:srgbClr val="262626"/>
              </a:solidFill>
              <a:latin typeface="+mj-lt"/>
              <a:ea typeface="+mj-ea"/>
              <a:cs typeface="+mj-cs"/>
            </a:endParaRPr>
          </a:p>
        </p:txBody>
      </p:sp>
      <p:pic>
        <p:nvPicPr>
          <p:cNvPr id="17" name="Picture 16">
            <a:extLst>
              <a:ext uri="{FF2B5EF4-FFF2-40B4-BE49-F238E27FC236}">
                <a16:creationId xmlns:a16="http://schemas.microsoft.com/office/drawing/2014/main" id="{43EFE8DA-8022-A34C-8E38-B1FF92740E3A}"/>
              </a:ext>
            </a:extLst>
          </p:cNvPr>
          <p:cNvPicPr>
            <a:picLocks noChangeAspect="1"/>
          </p:cNvPicPr>
          <p:nvPr/>
        </p:nvPicPr>
        <p:blipFill>
          <a:blip r:embed="rId3"/>
          <a:stretch>
            <a:fillRect/>
          </a:stretch>
        </p:blipFill>
        <p:spPr>
          <a:xfrm>
            <a:off x="495300" y="5807091"/>
            <a:ext cx="2432835" cy="590556"/>
          </a:xfrm>
          <a:prstGeom prst="rect">
            <a:avLst/>
          </a:prstGeom>
        </p:spPr>
      </p:pic>
      <p:sp>
        <p:nvSpPr>
          <p:cNvPr id="4" name="TextBox 3">
            <a:extLst>
              <a:ext uri="{FF2B5EF4-FFF2-40B4-BE49-F238E27FC236}">
                <a16:creationId xmlns:a16="http://schemas.microsoft.com/office/drawing/2014/main" id="{D25771DA-ED76-D44A-A27F-083D241221CA}"/>
              </a:ext>
            </a:extLst>
          </p:cNvPr>
          <p:cNvSpPr txBox="1"/>
          <p:nvPr/>
        </p:nvSpPr>
        <p:spPr>
          <a:xfrm>
            <a:off x="914400" y="1082567"/>
            <a:ext cx="7157545" cy="4339650"/>
          </a:xfrm>
          <a:prstGeom prst="rect">
            <a:avLst/>
          </a:prstGeom>
          <a:noFill/>
        </p:spPr>
        <p:txBody>
          <a:bodyPr wrap="square" rtlCol="0">
            <a:spAutoFit/>
          </a:bodyPr>
          <a:lstStyle/>
          <a:p>
            <a:pPr algn="ctr"/>
            <a:endParaRPr lang="en-US" b="1" u="sng" dirty="0"/>
          </a:p>
          <a:p>
            <a:pPr algn="ctr"/>
            <a:endParaRPr lang="en-US" b="1" u="sng" dirty="0"/>
          </a:p>
          <a:p>
            <a:pPr algn="ctr"/>
            <a:r>
              <a:rPr lang="en-US" sz="2400" b="1" u="sng" dirty="0"/>
              <a:t>Title IX Issues</a:t>
            </a:r>
          </a:p>
          <a:p>
            <a:endParaRPr lang="en-US" dirty="0"/>
          </a:p>
          <a:p>
            <a:r>
              <a:rPr lang="en-US" b="1" dirty="0"/>
              <a:t>Sex-Based Discrimination </a:t>
            </a:r>
          </a:p>
          <a:p>
            <a:r>
              <a:rPr lang="en-US" dirty="0"/>
              <a:t>• Program Equity, Recruitment, Admissions and Access, Pregnancy, Athletics, Employment, Recruitment &amp; Hiring, Extra-curricular Activities Housing, Access to Course Offerings, Salaries and Benefits, Financial Assistance, Facilities, Funding, Sex, Gender, Gender Identity</a:t>
            </a:r>
          </a:p>
          <a:p>
            <a:endParaRPr lang="en-US" dirty="0"/>
          </a:p>
          <a:p>
            <a:r>
              <a:rPr lang="en-US" b="1" dirty="0"/>
              <a:t>Sexual Harassment</a:t>
            </a:r>
          </a:p>
          <a:p>
            <a:r>
              <a:rPr lang="en-US" dirty="0"/>
              <a:t>• Quid Pro Quo, Hostile Environment, Sexual Assault, Domestic Violence</a:t>
            </a:r>
          </a:p>
          <a:p>
            <a:r>
              <a:rPr lang="en-US" dirty="0"/>
              <a:t>Dating Violence, Stalking</a:t>
            </a:r>
          </a:p>
          <a:p>
            <a:endParaRPr lang="en-US" dirty="0"/>
          </a:p>
          <a:p>
            <a:r>
              <a:rPr lang="en-US" b="1" dirty="0"/>
              <a:t>Retaliation</a:t>
            </a:r>
          </a:p>
        </p:txBody>
      </p:sp>
    </p:spTree>
    <p:extLst>
      <p:ext uri="{BB962C8B-B14F-4D97-AF65-F5344CB8AC3E}">
        <p14:creationId xmlns:p14="http://schemas.microsoft.com/office/powerpoint/2010/main" val="1026958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7650" y="629149"/>
            <a:ext cx="8202650" cy="6863417"/>
          </a:xfrm>
          <a:prstGeom prst="rect">
            <a:avLst/>
          </a:prstGeom>
          <a:noFill/>
        </p:spPr>
        <p:txBody>
          <a:bodyPr wrap="square" rtlCol="0">
            <a:spAutoFit/>
          </a:bodyPr>
          <a:lstStyle/>
          <a:p>
            <a:endParaRPr lang="en-US" sz="2400" u="sng" dirty="0"/>
          </a:p>
          <a:p>
            <a:pPr algn="ctr"/>
            <a:endParaRPr lang="en-US" sz="2400" b="1" u="sng" dirty="0"/>
          </a:p>
          <a:p>
            <a:pPr algn="ctr"/>
            <a:r>
              <a:rPr lang="en-US" sz="2400" b="1" u="sng" dirty="0"/>
              <a:t>Sexual Harassment </a:t>
            </a:r>
          </a:p>
          <a:p>
            <a:pPr algn="ctr"/>
            <a:endParaRPr lang="en-US" sz="2400" b="1" u="sng" dirty="0"/>
          </a:p>
          <a:p>
            <a:pPr algn="ctr"/>
            <a:r>
              <a:rPr lang="en-US" sz="2400" b="1" u="sng" dirty="0"/>
              <a:t>Association or Title IX Administrators (ATIXA) </a:t>
            </a:r>
          </a:p>
          <a:p>
            <a:endParaRPr lang="en-US" sz="2000" dirty="0"/>
          </a:p>
          <a:p>
            <a:endParaRPr lang="en-US" sz="2000" dirty="0"/>
          </a:p>
          <a:p>
            <a:pPr marL="342900" indent="-342900">
              <a:buFont typeface="Wingdings" charset="2"/>
              <a:buChar char="§"/>
            </a:pPr>
            <a:r>
              <a:rPr lang="en-US" sz="2000" dirty="0"/>
              <a:t>Investigate it</a:t>
            </a:r>
          </a:p>
          <a:p>
            <a:pPr marL="342900" indent="-342900">
              <a:buFont typeface="Wingdings" charset="2"/>
              <a:buChar char="§"/>
            </a:pPr>
            <a:endParaRPr lang="en-US" sz="2000" dirty="0"/>
          </a:p>
          <a:p>
            <a:pPr marL="342900" indent="-342900">
              <a:buFont typeface="Wingdings" charset="2"/>
              <a:buChar char="§"/>
            </a:pPr>
            <a:r>
              <a:rPr lang="en-US" sz="2000" dirty="0"/>
              <a:t>Stop it</a:t>
            </a:r>
          </a:p>
          <a:p>
            <a:pPr marL="342900" indent="-342900">
              <a:buFont typeface="Wingdings" charset="2"/>
              <a:buChar char="§"/>
            </a:pPr>
            <a:endParaRPr lang="en-US" sz="2000" dirty="0"/>
          </a:p>
          <a:p>
            <a:pPr marL="342900" indent="-342900">
              <a:buFont typeface="Wingdings" charset="2"/>
              <a:buChar char="§"/>
            </a:pPr>
            <a:r>
              <a:rPr lang="en-US" sz="2000" dirty="0"/>
              <a:t>Prevent it</a:t>
            </a:r>
          </a:p>
          <a:p>
            <a:r>
              <a:rPr lang="en-US" sz="2000" dirty="0"/>
              <a:t> </a:t>
            </a:r>
          </a:p>
          <a:p>
            <a:pPr marL="342900" indent="-342900">
              <a:buFont typeface="Wingdings" charset="2"/>
              <a:buChar char="§"/>
            </a:pPr>
            <a:r>
              <a:rPr lang="en-US" sz="2000" dirty="0"/>
              <a:t>Remedy it</a:t>
            </a:r>
          </a:p>
          <a:p>
            <a:pPr marL="342900" indent="-342900">
              <a:buFont typeface="Wingdings" charset="2"/>
              <a:buChar char="§"/>
            </a:pPr>
            <a:endParaRPr lang="en-US" sz="2000" dirty="0"/>
          </a:p>
          <a:p>
            <a:pPr marL="342900" indent="-342900">
              <a:buFont typeface="Wingdings" charset="2"/>
              <a:buChar char="§"/>
            </a:pPr>
            <a:endParaRPr lang="en-US" sz="2000" dirty="0"/>
          </a:p>
          <a:p>
            <a:pPr marL="342900" indent="-342900">
              <a:buFont typeface="Wingdings" charset="2"/>
              <a:buChar char="§"/>
            </a:pPr>
            <a:endParaRPr lang="en-US" sz="2000" dirty="0"/>
          </a:p>
          <a:p>
            <a:pPr marL="342900" indent="-342900">
              <a:buFont typeface="Wingdings" charset="2"/>
              <a:buChar char="§"/>
            </a:pPr>
            <a:endParaRPr lang="en-US" sz="2000" dirty="0"/>
          </a:p>
          <a:p>
            <a:pPr marL="342900" indent="-342900">
              <a:buFont typeface="Wingdings" charset="2"/>
              <a:buChar char="§"/>
            </a:pPr>
            <a:endParaRPr lang="en-US" sz="2000" dirty="0"/>
          </a:p>
          <a:p>
            <a:endParaRPr lang="en-US" sz="2000" dirty="0"/>
          </a:p>
          <a:p>
            <a:endParaRPr lang="en-US" sz="2000" dirty="0"/>
          </a:p>
        </p:txBody>
      </p:sp>
      <p:sp>
        <p:nvSpPr>
          <p:cNvPr id="4" name="Slide Number Placeholder 3"/>
          <p:cNvSpPr>
            <a:spLocks noGrp="1"/>
          </p:cNvSpPr>
          <p:nvPr>
            <p:ph type="sldNum" sz="quarter" idx="12"/>
          </p:nvPr>
        </p:nvSpPr>
        <p:spPr/>
        <p:txBody>
          <a:bodyPr/>
          <a:lstStyle/>
          <a:p>
            <a:fld id="{26415328-37C3-374B-881B-B9E33DA7ECDC}" type="slidenum">
              <a:rPr lang="en-US" smtClean="0"/>
              <a:t>8</a:t>
            </a:fld>
            <a:endParaRPr lang="en-US" dirty="0"/>
          </a:p>
        </p:txBody>
      </p:sp>
      <p:pic>
        <p:nvPicPr>
          <p:cNvPr id="5" name="Picture 4">
            <a:extLst>
              <a:ext uri="{FF2B5EF4-FFF2-40B4-BE49-F238E27FC236}">
                <a16:creationId xmlns:a16="http://schemas.microsoft.com/office/drawing/2014/main" id="{984A421E-CB3A-954C-B252-CF767CCA8A90}"/>
              </a:ext>
            </a:extLst>
          </p:cNvPr>
          <p:cNvPicPr>
            <a:picLocks noChangeAspect="1"/>
          </p:cNvPicPr>
          <p:nvPr/>
        </p:nvPicPr>
        <p:blipFill>
          <a:blip r:embed="rId3"/>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1805903240"/>
      </p:ext>
    </p:extLst>
  </p:cSld>
  <p:clrMapOvr>
    <a:masterClrMapping/>
  </p:clrMapOvr>
  <mc:AlternateContent xmlns:mc="http://schemas.openxmlformats.org/markup-compatibility/2006" xmlns:p14="http://schemas.microsoft.com/office/powerpoint/2010/main">
    <mc:Choice Requires="p14">
      <p:transition spd="slow" p14:dur="2000" advTm="47671"/>
    </mc:Choice>
    <mc:Fallback xmlns="">
      <p:transition xmlns:p14="http://schemas.microsoft.com/office/powerpoint/2010/main" spd="slow" advTm="4767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7650" y="629149"/>
            <a:ext cx="8202650" cy="4585871"/>
          </a:xfrm>
          <a:prstGeom prst="rect">
            <a:avLst/>
          </a:prstGeom>
          <a:noFill/>
        </p:spPr>
        <p:txBody>
          <a:bodyPr wrap="square" rtlCol="0">
            <a:spAutoFit/>
          </a:bodyPr>
          <a:lstStyle/>
          <a:p>
            <a:endParaRPr lang="en-US" sz="2400" u="sng" dirty="0"/>
          </a:p>
          <a:p>
            <a:pPr algn="ctr"/>
            <a:endParaRPr lang="en-US" sz="2400" b="1" u="sng" dirty="0"/>
          </a:p>
          <a:p>
            <a:pPr algn="ctr"/>
            <a:r>
              <a:rPr lang="en-US" sz="2400" b="1" u="sng" dirty="0"/>
              <a:t>Policy and Procedure Overview </a:t>
            </a:r>
          </a:p>
          <a:p>
            <a:endParaRPr lang="en-US" sz="2000" dirty="0"/>
          </a:p>
          <a:p>
            <a:endParaRPr lang="en-US" sz="2000" dirty="0"/>
          </a:p>
          <a:p>
            <a:endParaRPr lang="en-US" sz="2000" dirty="0"/>
          </a:p>
          <a:p>
            <a:pPr marL="342900" indent="-342900">
              <a:buFont typeface="Wingdings" charset="2"/>
              <a:buChar char="§"/>
            </a:pPr>
            <a:r>
              <a:rPr lang="en-US" sz="2000" dirty="0"/>
              <a:t>Time-Line Foundational Case Law</a:t>
            </a:r>
          </a:p>
          <a:p>
            <a:pPr marL="342900" indent="-342900">
              <a:buFont typeface="Wingdings" charset="2"/>
              <a:buChar char="§"/>
            </a:pPr>
            <a:endParaRPr lang="en-US" sz="2000" dirty="0"/>
          </a:p>
          <a:p>
            <a:pPr marL="342900" indent="-342900">
              <a:buFont typeface="Wingdings" charset="2"/>
              <a:buChar char="§"/>
            </a:pPr>
            <a:r>
              <a:rPr lang="en-US" sz="2000" dirty="0"/>
              <a:t>Definition of “Sexual Harassment” and “actual knowledge”</a:t>
            </a:r>
          </a:p>
          <a:p>
            <a:r>
              <a:rPr lang="en-US" sz="2000" dirty="0"/>
              <a:t> </a:t>
            </a:r>
          </a:p>
          <a:p>
            <a:pPr marL="342900" indent="-342900">
              <a:buFont typeface="Wingdings" charset="2"/>
              <a:buChar char="§"/>
            </a:pPr>
            <a:r>
              <a:rPr lang="en-US" sz="2000" dirty="0"/>
              <a:t>“Incident Report” and Initial Assessment</a:t>
            </a:r>
          </a:p>
          <a:p>
            <a:endParaRPr lang="en-US" sz="2000" dirty="0"/>
          </a:p>
          <a:p>
            <a:pPr marL="342900" indent="-342900">
              <a:buFont typeface="Wingdings" charset="2"/>
              <a:buChar char="§"/>
            </a:pPr>
            <a:r>
              <a:rPr lang="en-US" sz="2000" dirty="0"/>
              <a:t>Formal Complaint – Title IX (TIXC) Coordinator assessment for Dismissal</a:t>
            </a:r>
          </a:p>
          <a:p>
            <a:endParaRPr lang="en-US" sz="2000" dirty="0"/>
          </a:p>
        </p:txBody>
      </p:sp>
      <p:sp>
        <p:nvSpPr>
          <p:cNvPr id="4" name="Slide Number Placeholder 3"/>
          <p:cNvSpPr>
            <a:spLocks noGrp="1"/>
          </p:cNvSpPr>
          <p:nvPr>
            <p:ph type="sldNum" sz="quarter" idx="12"/>
          </p:nvPr>
        </p:nvSpPr>
        <p:spPr/>
        <p:txBody>
          <a:bodyPr/>
          <a:lstStyle/>
          <a:p>
            <a:fld id="{26415328-37C3-374B-881B-B9E33DA7ECDC}" type="slidenum">
              <a:rPr lang="en-US" smtClean="0"/>
              <a:t>9</a:t>
            </a:fld>
            <a:endParaRPr lang="en-US" dirty="0"/>
          </a:p>
        </p:txBody>
      </p:sp>
      <p:pic>
        <p:nvPicPr>
          <p:cNvPr id="5" name="Picture 4">
            <a:extLst>
              <a:ext uri="{FF2B5EF4-FFF2-40B4-BE49-F238E27FC236}">
                <a16:creationId xmlns:a16="http://schemas.microsoft.com/office/drawing/2014/main" id="{984A421E-CB3A-954C-B252-CF767CCA8A90}"/>
              </a:ext>
            </a:extLst>
          </p:cNvPr>
          <p:cNvPicPr>
            <a:picLocks noChangeAspect="1"/>
          </p:cNvPicPr>
          <p:nvPr/>
        </p:nvPicPr>
        <p:blipFill>
          <a:blip r:embed="rId2"/>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3266941808"/>
      </p:ext>
    </p:extLst>
  </p:cSld>
  <p:clrMapOvr>
    <a:masterClrMapping/>
  </p:clrMapOvr>
  <mc:AlternateContent xmlns:mc="http://schemas.openxmlformats.org/markup-compatibility/2006" xmlns:p14="http://schemas.microsoft.com/office/powerpoint/2010/main">
    <mc:Choice Requires="p14">
      <p:transition spd="slow" p14:dur="2000" advTm="47671"/>
    </mc:Choice>
    <mc:Fallback xmlns="">
      <p:transition xmlns:p14="http://schemas.microsoft.com/office/powerpoint/2010/main" spd="slow" advTm="4767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7650" y="629149"/>
            <a:ext cx="8202650" cy="4585871"/>
          </a:xfrm>
          <a:prstGeom prst="rect">
            <a:avLst/>
          </a:prstGeom>
          <a:noFill/>
        </p:spPr>
        <p:txBody>
          <a:bodyPr wrap="square" rtlCol="0">
            <a:spAutoFit/>
          </a:bodyPr>
          <a:lstStyle/>
          <a:p>
            <a:endParaRPr lang="en-US" sz="2400" u="sng" dirty="0"/>
          </a:p>
          <a:p>
            <a:pPr algn="ctr"/>
            <a:endParaRPr lang="en-US" sz="2400" b="1" u="sng" dirty="0"/>
          </a:p>
          <a:p>
            <a:pPr algn="ctr"/>
            <a:r>
              <a:rPr lang="en-US" sz="2400" b="1" u="sng" dirty="0"/>
              <a:t>Policy and Procedure Overview </a:t>
            </a:r>
          </a:p>
          <a:p>
            <a:endParaRPr lang="en-US" sz="2000" dirty="0"/>
          </a:p>
          <a:p>
            <a:endParaRPr lang="en-US" sz="2000" dirty="0"/>
          </a:p>
          <a:p>
            <a:endParaRPr lang="en-US" sz="2000" dirty="0"/>
          </a:p>
          <a:p>
            <a:pPr marL="342900" indent="-342900">
              <a:buFont typeface="Wingdings" charset="2"/>
              <a:buChar char="§"/>
            </a:pPr>
            <a:r>
              <a:rPr lang="en-US" sz="2000" dirty="0"/>
              <a:t>Investigation</a:t>
            </a:r>
          </a:p>
          <a:p>
            <a:endParaRPr lang="en-US" sz="2000" dirty="0"/>
          </a:p>
          <a:p>
            <a:pPr marL="342900" indent="-342900">
              <a:buFont typeface="Wingdings" charset="2"/>
              <a:buChar char="§"/>
            </a:pPr>
            <a:r>
              <a:rPr lang="en-US" sz="2000" dirty="0"/>
              <a:t>Determination of Responsibility by Decision-maker (s) </a:t>
            </a:r>
          </a:p>
          <a:p>
            <a:pPr marL="342900" indent="-342900">
              <a:buFont typeface="Wingdings" charset="2"/>
              <a:buChar char="§"/>
            </a:pPr>
            <a:endParaRPr lang="en-US" sz="2000" dirty="0"/>
          </a:p>
          <a:p>
            <a:pPr marL="342900" indent="-342900">
              <a:buFont typeface="Wingdings" charset="2"/>
              <a:buChar char="§"/>
            </a:pPr>
            <a:r>
              <a:rPr lang="en-US" sz="2000" dirty="0"/>
              <a:t>Appeal </a:t>
            </a:r>
          </a:p>
          <a:p>
            <a:pPr marL="342900" indent="-342900">
              <a:buFont typeface="Wingdings" charset="2"/>
              <a:buChar char="§"/>
            </a:pPr>
            <a:endParaRPr lang="en-US" sz="2000" dirty="0"/>
          </a:p>
          <a:p>
            <a:pPr marL="342900" indent="-342900">
              <a:buFont typeface="Wingdings" charset="2"/>
              <a:buChar char="§"/>
            </a:pPr>
            <a:r>
              <a:rPr lang="en-US" sz="2000" dirty="0"/>
              <a:t>Case Studies</a:t>
            </a:r>
          </a:p>
          <a:p>
            <a:endParaRPr lang="en-US" sz="2000" dirty="0"/>
          </a:p>
        </p:txBody>
      </p:sp>
      <p:sp>
        <p:nvSpPr>
          <p:cNvPr id="4" name="Slide Number Placeholder 3"/>
          <p:cNvSpPr>
            <a:spLocks noGrp="1"/>
          </p:cNvSpPr>
          <p:nvPr>
            <p:ph type="sldNum" sz="quarter" idx="12"/>
          </p:nvPr>
        </p:nvSpPr>
        <p:spPr/>
        <p:txBody>
          <a:bodyPr/>
          <a:lstStyle/>
          <a:p>
            <a:fld id="{26415328-37C3-374B-881B-B9E33DA7ECDC}" type="slidenum">
              <a:rPr lang="en-US" smtClean="0"/>
              <a:t>10</a:t>
            </a:fld>
            <a:endParaRPr lang="en-US" dirty="0"/>
          </a:p>
        </p:txBody>
      </p:sp>
      <p:pic>
        <p:nvPicPr>
          <p:cNvPr id="5" name="Picture 4">
            <a:extLst>
              <a:ext uri="{FF2B5EF4-FFF2-40B4-BE49-F238E27FC236}">
                <a16:creationId xmlns:a16="http://schemas.microsoft.com/office/drawing/2014/main" id="{984A421E-CB3A-954C-B252-CF767CCA8A90}"/>
              </a:ext>
            </a:extLst>
          </p:cNvPr>
          <p:cNvPicPr>
            <a:picLocks noChangeAspect="1"/>
          </p:cNvPicPr>
          <p:nvPr/>
        </p:nvPicPr>
        <p:blipFill>
          <a:blip r:embed="rId2"/>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598445996"/>
      </p:ext>
    </p:extLst>
  </p:cSld>
  <p:clrMapOvr>
    <a:masterClrMapping/>
  </p:clrMapOvr>
  <mc:AlternateContent xmlns:mc="http://schemas.openxmlformats.org/markup-compatibility/2006" xmlns:p14="http://schemas.microsoft.com/office/powerpoint/2010/main">
    <mc:Choice Requires="p14">
      <p:transition spd="slow" p14:dur="2000" advTm="47671"/>
    </mc:Choice>
    <mc:Fallback xmlns="">
      <p:transition xmlns:p14="http://schemas.microsoft.com/office/powerpoint/2010/main" spd="slow" advTm="4767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2EB2A7F-DE27-4CBF-9589-07ABEC8A9868}" type="slidenum">
              <a:rPr lang="en-US" smtClean="0"/>
              <a:t>11</a:t>
            </a:fld>
            <a:endParaRPr lang="en-US"/>
          </a:p>
        </p:txBody>
      </p:sp>
      <p:graphicFrame>
        <p:nvGraphicFramePr>
          <p:cNvPr id="3" name="Diagram 2"/>
          <p:cNvGraphicFramePr/>
          <p:nvPr/>
        </p:nvGraphicFramePr>
        <p:xfrm>
          <a:off x="0" y="857250"/>
          <a:ext cx="8940188" cy="4767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4935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2EB2A7F-DE27-4CBF-9589-07ABEC8A9868}" type="slidenum">
              <a:rPr lang="en-US" smtClean="0"/>
              <a:t>12</a:t>
            </a:fld>
            <a:endParaRPr lang="en-US"/>
          </a:p>
        </p:txBody>
      </p:sp>
      <p:graphicFrame>
        <p:nvGraphicFramePr>
          <p:cNvPr id="3" name="Diagram 2"/>
          <p:cNvGraphicFramePr/>
          <p:nvPr/>
        </p:nvGraphicFramePr>
        <p:xfrm>
          <a:off x="0" y="857250"/>
          <a:ext cx="8940188" cy="4767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4847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7650" y="629148"/>
            <a:ext cx="8074918" cy="5170646"/>
          </a:xfrm>
          <a:prstGeom prst="rect">
            <a:avLst/>
          </a:prstGeom>
          <a:noFill/>
        </p:spPr>
        <p:txBody>
          <a:bodyPr wrap="square" rtlCol="0">
            <a:spAutoFit/>
          </a:bodyPr>
          <a:lstStyle/>
          <a:p>
            <a:endParaRPr lang="en-US" sz="2400" u="sng" dirty="0"/>
          </a:p>
          <a:p>
            <a:pPr algn="ctr"/>
            <a:endParaRPr lang="en-US" sz="2400" b="1" u="sng" dirty="0"/>
          </a:p>
          <a:p>
            <a:pPr algn="ctr"/>
            <a:r>
              <a:rPr lang="en-US" sz="2400" b="1" u="sng" dirty="0"/>
              <a:t>Supreme Court Cases</a:t>
            </a:r>
          </a:p>
          <a:p>
            <a:endParaRPr lang="en-US" sz="2400" b="1" i="1" dirty="0"/>
          </a:p>
          <a:p>
            <a:r>
              <a:rPr lang="en-US" sz="2400" b="1" i="1" dirty="0"/>
              <a:t>Davis v. Monroe County Bd. of Education, </a:t>
            </a:r>
            <a:r>
              <a:rPr lang="en-US" sz="2400" b="1" dirty="0"/>
              <a:t>536 U.S. 629 </a:t>
            </a:r>
            <a:r>
              <a:rPr lang="en-US" sz="2400" b="1" i="1" dirty="0"/>
              <a:t>(1999)</a:t>
            </a:r>
            <a:endParaRPr lang="en-US" sz="2400" b="1" dirty="0"/>
          </a:p>
          <a:p>
            <a:pPr marL="342900" indent="-342900">
              <a:buFont typeface="Courier New"/>
              <a:buChar char="o"/>
            </a:pPr>
            <a:r>
              <a:rPr lang="en-US" sz="2000" dirty="0"/>
              <a:t>A school board may be held </a:t>
            </a:r>
            <a:r>
              <a:rPr lang="en-US" sz="2000" b="1" u="sng" dirty="0"/>
              <a:t>liable</a:t>
            </a:r>
            <a:r>
              <a:rPr lang="en-US" sz="2000" b="1" dirty="0"/>
              <a:t> </a:t>
            </a:r>
            <a:r>
              <a:rPr lang="en-US" sz="2000" dirty="0"/>
              <a:t>in cases of student-on-student harassment, but only where the funding recipient is </a:t>
            </a:r>
            <a:r>
              <a:rPr lang="en-US" sz="2000" b="1" u="sng" dirty="0"/>
              <a:t>deliberately indifferent</a:t>
            </a:r>
            <a:r>
              <a:rPr lang="en-US" sz="2000" dirty="0"/>
              <a:t> to sexual harassment, of which the recipient has </a:t>
            </a:r>
            <a:r>
              <a:rPr lang="en-US" sz="2000" b="1" u="sng" dirty="0"/>
              <a:t>actual knowledge</a:t>
            </a:r>
            <a:r>
              <a:rPr lang="en-US" sz="2000" dirty="0"/>
              <a:t>, and that harassment is so severe, pervasive, and objectively offensive that it can be said to deprive the victims of access to the educational opportunities or benefits provided by the school.   </a:t>
            </a:r>
          </a:p>
          <a:p>
            <a:endParaRPr lang="en-US" sz="2400" b="1" dirty="0"/>
          </a:p>
          <a:p>
            <a:endParaRPr lang="en-US" sz="2200" dirty="0"/>
          </a:p>
          <a:p>
            <a:endParaRPr lang="en-US" sz="2400" dirty="0"/>
          </a:p>
        </p:txBody>
      </p:sp>
      <p:sp>
        <p:nvSpPr>
          <p:cNvPr id="8" name="Slide Number Placeholder 7"/>
          <p:cNvSpPr>
            <a:spLocks noGrp="1"/>
          </p:cNvSpPr>
          <p:nvPr>
            <p:ph type="sldNum" sz="quarter" idx="12"/>
          </p:nvPr>
        </p:nvSpPr>
        <p:spPr/>
        <p:txBody>
          <a:bodyPr/>
          <a:lstStyle/>
          <a:p>
            <a:fld id="{26415328-37C3-374B-881B-B9E33DA7ECDC}" type="slidenum">
              <a:rPr lang="en-US" smtClean="0"/>
              <a:t>13</a:t>
            </a:fld>
            <a:endParaRPr lang="en-US" dirty="0"/>
          </a:p>
        </p:txBody>
      </p:sp>
      <p:pic>
        <p:nvPicPr>
          <p:cNvPr id="5" name="Picture 4">
            <a:extLst>
              <a:ext uri="{FF2B5EF4-FFF2-40B4-BE49-F238E27FC236}">
                <a16:creationId xmlns:a16="http://schemas.microsoft.com/office/drawing/2014/main" id="{66A4B5B0-B994-7244-AFB2-ABB8A6C5CD06}"/>
              </a:ext>
            </a:extLst>
          </p:cNvPr>
          <p:cNvPicPr>
            <a:picLocks noChangeAspect="1"/>
          </p:cNvPicPr>
          <p:nvPr/>
        </p:nvPicPr>
        <p:blipFill>
          <a:blip r:embed="rId2"/>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2837138654"/>
      </p:ext>
    </p:extLst>
  </p:cSld>
  <p:clrMapOvr>
    <a:masterClrMapping/>
  </p:clrMapOvr>
  <mc:AlternateContent xmlns:mc="http://schemas.openxmlformats.org/markup-compatibility/2006" xmlns:p14="http://schemas.microsoft.com/office/powerpoint/2010/main">
    <mc:Choice Requires="p14">
      <p:transition spd="slow" p14:dur="2000" advTm="71179"/>
    </mc:Choice>
    <mc:Fallback xmlns="">
      <p:transition xmlns:p14="http://schemas.microsoft.com/office/powerpoint/2010/main" spd="slow" advTm="7117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7650" y="629148"/>
            <a:ext cx="8074918" cy="4893647"/>
          </a:xfrm>
          <a:prstGeom prst="rect">
            <a:avLst/>
          </a:prstGeom>
          <a:noFill/>
        </p:spPr>
        <p:txBody>
          <a:bodyPr wrap="square" rtlCol="0">
            <a:spAutoFit/>
          </a:bodyPr>
          <a:lstStyle/>
          <a:p>
            <a:endParaRPr lang="en-US" sz="2400" u="sng" dirty="0"/>
          </a:p>
          <a:p>
            <a:pPr algn="ctr"/>
            <a:r>
              <a:rPr lang="en-US" sz="2400" b="1" u="sng" dirty="0"/>
              <a:t>Supreme Court Cases</a:t>
            </a:r>
            <a:endParaRPr lang="en-US" sz="2400" b="1" u="sng" dirty="0">
              <a:highlight>
                <a:srgbClr val="FFFF00"/>
              </a:highlight>
            </a:endParaRPr>
          </a:p>
          <a:p>
            <a:endParaRPr lang="en-US" sz="2400" b="1" i="1" dirty="0"/>
          </a:p>
          <a:p>
            <a:r>
              <a:rPr lang="en-US" sz="2400" b="1" i="1" dirty="0"/>
              <a:t>Cannon v. University of Chicago, </a:t>
            </a:r>
            <a:r>
              <a:rPr lang="en-US" sz="2400" b="1" dirty="0"/>
              <a:t>441 U.S. 667 (1979)   </a:t>
            </a:r>
          </a:p>
          <a:p>
            <a:pPr marL="342900" indent="-342900">
              <a:buFont typeface="Courier New"/>
              <a:buChar char="o"/>
            </a:pPr>
            <a:r>
              <a:rPr lang="en-US" sz="2000" dirty="0"/>
              <a:t>Title IX includes an implied right of action (meaning people can sue under it).   </a:t>
            </a:r>
          </a:p>
          <a:p>
            <a:pPr marL="342900" indent="-342900">
              <a:buFont typeface="Courier New"/>
              <a:buChar char="o"/>
            </a:pPr>
            <a:endParaRPr lang="en-US" sz="2400" b="1" dirty="0"/>
          </a:p>
          <a:p>
            <a:endParaRPr lang="en-US" sz="2400" b="1" dirty="0"/>
          </a:p>
          <a:p>
            <a:r>
              <a:rPr lang="en-US" sz="2200" b="1" i="1" dirty="0"/>
              <a:t>Franklin v. Gwinnett County Public Schools, </a:t>
            </a:r>
            <a:r>
              <a:rPr lang="en-US" sz="2200" b="1" dirty="0"/>
              <a:t>503 U.S. 60 (1992)</a:t>
            </a:r>
          </a:p>
          <a:p>
            <a:pPr marL="342900" indent="-342900">
              <a:buFont typeface="Courier New"/>
              <a:buChar char="o"/>
            </a:pPr>
            <a:r>
              <a:rPr lang="en-US" sz="2000" dirty="0"/>
              <a:t>Title IX not only provides equitable remedies to require fair treatment for males and females, it also provides for damage awards (i.e., district can be sued for money).   </a:t>
            </a:r>
          </a:p>
          <a:p>
            <a:endParaRPr lang="en-US" sz="2200" dirty="0"/>
          </a:p>
          <a:p>
            <a:endParaRPr lang="en-US" sz="2400" dirty="0"/>
          </a:p>
        </p:txBody>
      </p:sp>
      <p:sp>
        <p:nvSpPr>
          <p:cNvPr id="13" name="Slide Number Placeholder 12"/>
          <p:cNvSpPr>
            <a:spLocks noGrp="1"/>
          </p:cNvSpPr>
          <p:nvPr>
            <p:ph type="sldNum" sz="quarter" idx="12"/>
          </p:nvPr>
        </p:nvSpPr>
        <p:spPr/>
        <p:txBody>
          <a:bodyPr/>
          <a:lstStyle/>
          <a:p>
            <a:fld id="{26415328-37C3-374B-881B-B9E33DA7ECDC}" type="slidenum">
              <a:rPr lang="en-US" smtClean="0"/>
              <a:t>14</a:t>
            </a:fld>
            <a:endParaRPr lang="en-US" dirty="0"/>
          </a:p>
        </p:txBody>
      </p:sp>
      <p:pic>
        <p:nvPicPr>
          <p:cNvPr id="5" name="Picture 4">
            <a:extLst>
              <a:ext uri="{FF2B5EF4-FFF2-40B4-BE49-F238E27FC236}">
                <a16:creationId xmlns:a16="http://schemas.microsoft.com/office/drawing/2014/main" id="{9061859B-30C0-4743-B4BE-02D59C93BFD9}"/>
              </a:ext>
            </a:extLst>
          </p:cNvPr>
          <p:cNvPicPr>
            <a:picLocks noChangeAspect="1"/>
          </p:cNvPicPr>
          <p:nvPr/>
        </p:nvPicPr>
        <p:blipFill>
          <a:blip r:embed="rId2"/>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1226416256"/>
      </p:ext>
    </p:extLst>
  </p:cSld>
  <p:clrMapOvr>
    <a:masterClrMapping/>
  </p:clrMapOvr>
  <mc:AlternateContent xmlns:mc="http://schemas.openxmlformats.org/markup-compatibility/2006" xmlns:p14="http://schemas.microsoft.com/office/powerpoint/2010/main">
    <mc:Choice Requires="p14">
      <p:transition spd="slow" p14:dur="2000" advTm="50966"/>
    </mc:Choice>
    <mc:Fallback xmlns="">
      <p:transition xmlns:p14="http://schemas.microsoft.com/office/powerpoint/2010/main" spd="slow" advTm="5096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7650" y="629149"/>
            <a:ext cx="8202650" cy="4832092"/>
          </a:xfrm>
          <a:prstGeom prst="rect">
            <a:avLst/>
          </a:prstGeom>
          <a:noFill/>
        </p:spPr>
        <p:txBody>
          <a:bodyPr wrap="square" rtlCol="0">
            <a:spAutoFit/>
          </a:bodyPr>
          <a:lstStyle/>
          <a:p>
            <a:endParaRPr lang="en-US" sz="2400" u="sng" dirty="0"/>
          </a:p>
          <a:p>
            <a:pPr algn="ctr"/>
            <a:r>
              <a:rPr lang="en-US" sz="2400" b="1" u="sng" dirty="0"/>
              <a:t>Remedies Under Title IX</a:t>
            </a:r>
          </a:p>
          <a:p>
            <a:pPr algn="ctr"/>
            <a:endParaRPr lang="en-US" sz="2000" dirty="0"/>
          </a:p>
          <a:p>
            <a:r>
              <a:rPr lang="en-US" sz="2000" dirty="0"/>
              <a:t>An individual may assert a Title IX claim against the District by:   </a:t>
            </a:r>
          </a:p>
          <a:p>
            <a:r>
              <a:rPr lang="en-US" sz="2000" dirty="0"/>
              <a:t> </a:t>
            </a:r>
          </a:p>
          <a:p>
            <a:pPr marL="342900" indent="-342900">
              <a:buFont typeface="Wingdings" charset="2"/>
              <a:buChar char="§"/>
            </a:pPr>
            <a:r>
              <a:rPr lang="en-US" sz="2000" b="1" u="sng" dirty="0"/>
              <a:t>Lawsuit</a:t>
            </a:r>
            <a:r>
              <a:rPr lang="en-US" sz="2000" dirty="0"/>
              <a:t>:  Suing the school/District in court and seeking monetary damages or injunctive or declaratory relief.  </a:t>
            </a:r>
          </a:p>
          <a:p>
            <a:pPr marL="342900" indent="-342900">
              <a:buFont typeface="Wingdings" charset="2"/>
              <a:buChar char="§"/>
            </a:pPr>
            <a:endParaRPr lang="en-US" sz="2000" dirty="0"/>
          </a:p>
          <a:p>
            <a:r>
              <a:rPr lang="en-US" sz="2000" dirty="0" err="1"/>
              <a:t>And/Or</a:t>
            </a:r>
            <a:endParaRPr lang="en-US" sz="2000" dirty="0"/>
          </a:p>
          <a:p>
            <a:endParaRPr lang="en-US" sz="2000" dirty="0"/>
          </a:p>
          <a:p>
            <a:pPr marL="342900" indent="-342900">
              <a:buFont typeface="Wingdings" charset="2"/>
              <a:buChar char="§"/>
            </a:pPr>
            <a:r>
              <a:rPr lang="en-US" sz="2000" b="1" u="sng" dirty="0"/>
              <a:t>OCR Complaint</a:t>
            </a:r>
            <a:r>
              <a:rPr lang="en-US" sz="2000" dirty="0"/>
              <a:t>:  Filing an administrative complaint, a grievance with U.S. Dept. of Ed. Office for Civil Rights (or other applicable federal agency).   </a:t>
            </a:r>
          </a:p>
          <a:p>
            <a:pPr marL="342900" indent="-342900">
              <a:buFont typeface="Wingdings" charset="2"/>
              <a:buChar char="§"/>
            </a:pPr>
            <a:endParaRPr lang="en-US" sz="2000" dirty="0"/>
          </a:p>
          <a:p>
            <a:endParaRPr lang="en-US" sz="2000" dirty="0"/>
          </a:p>
        </p:txBody>
      </p:sp>
      <p:sp>
        <p:nvSpPr>
          <p:cNvPr id="4" name="Slide Number Placeholder 3"/>
          <p:cNvSpPr>
            <a:spLocks noGrp="1"/>
          </p:cNvSpPr>
          <p:nvPr>
            <p:ph type="sldNum" sz="quarter" idx="12"/>
          </p:nvPr>
        </p:nvSpPr>
        <p:spPr/>
        <p:txBody>
          <a:bodyPr/>
          <a:lstStyle/>
          <a:p>
            <a:fld id="{26415328-37C3-374B-881B-B9E33DA7ECDC}" type="slidenum">
              <a:rPr lang="en-US" smtClean="0"/>
              <a:t>15</a:t>
            </a:fld>
            <a:endParaRPr lang="en-US" dirty="0"/>
          </a:p>
        </p:txBody>
      </p:sp>
      <p:pic>
        <p:nvPicPr>
          <p:cNvPr id="5" name="Picture 4">
            <a:extLst>
              <a:ext uri="{FF2B5EF4-FFF2-40B4-BE49-F238E27FC236}">
                <a16:creationId xmlns:a16="http://schemas.microsoft.com/office/drawing/2014/main" id="{984A421E-CB3A-954C-B252-CF767CCA8A90}"/>
              </a:ext>
            </a:extLst>
          </p:cNvPr>
          <p:cNvPicPr>
            <a:picLocks noChangeAspect="1"/>
          </p:cNvPicPr>
          <p:nvPr/>
        </p:nvPicPr>
        <p:blipFill>
          <a:blip r:embed="rId2"/>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1279694087"/>
      </p:ext>
    </p:extLst>
  </p:cSld>
  <p:clrMapOvr>
    <a:masterClrMapping/>
  </p:clrMapOvr>
  <mc:AlternateContent xmlns:mc="http://schemas.openxmlformats.org/markup-compatibility/2006" xmlns:p14="http://schemas.microsoft.com/office/powerpoint/2010/main">
    <mc:Choice Requires="p14">
      <p:transition spd="slow" p14:dur="2000" advTm="47671"/>
    </mc:Choice>
    <mc:Fallback xmlns="">
      <p:transition xmlns:p14="http://schemas.microsoft.com/office/powerpoint/2010/main" spd="slow" advTm="47671"/>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7650" y="629149"/>
            <a:ext cx="8202650" cy="5139869"/>
          </a:xfrm>
          <a:prstGeom prst="rect">
            <a:avLst/>
          </a:prstGeom>
          <a:noFill/>
        </p:spPr>
        <p:txBody>
          <a:bodyPr wrap="square" rtlCol="0">
            <a:spAutoFit/>
          </a:bodyPr>
          <a:lstStyle/>
          <a:p>
            <a:endParaRPr lang="en-US" sz="2400" u="sng" dirty="0"/>
          </a:p>
          <a:p>
            <a:pPr algn="ctr"/>
            <a:r>
              <a:rPr lang="en-US" sz="2400" b="1" u="sng" dirty="0"/>
              <a:t>Civil Lawsuit v. Administrative Action</a:t>
            </a:r>
          </a:p>
          <a:p>
            <a:pPr algn="ctr"/>
            <a:endParaRPr lang="en-US" sz="2000" dirty="0"/>
          </a:p>
          <a:p>
            <a:r>
              <a:rPr lang="en-US" sz="2000" dirty="0"/>
              <a:t>An individual may assert a Title IX claim against the District by:   </a:t>
            </a:r>
          </a:p>
          <a:p>
            <a:r>
              <a:rPr lang="en-US" sz="2000" dirty="0"/>
              <a:t> </a:t>
            </a:r>
          </a:p>
          <a:p>
            <a:pPr marL="342900" indent="-342900">
              <a:buFont typeface="Wingdings" charset="2"/>
              <a:buChar char="§"/>
            </a:pPr>
            <a:r>
              <a:rPr lang="en-US" sz="2000" b="1" u="sng" dirty="0"/>
              <a:t>Lawsuit</a:t>
            </a:r>
            <a:r>
              <a:rPr lang="en-US" sz="2000" dirty="0"/>
              <a:t>:  Filed in federal court.  Money damages, injunction.    </a:t>
            </a:r>
          </a:p>
          <a:p>
            <a:r>
              <a:rPr lang="en-US" sz="2000" dirty="0"/>
              <a:t>      Requires:  Actual notice, employee with authority to take action,   </a:t>
            </a:r>
          </a:p>
          <a:p>
            <a:r>
              <a:rPr lang="en-US" sz="2000" dirty="0"/>
              <a:t>      deliberate indifference.    </a:t>
            </a:r>
          </a:p>
          <a:p>
            <a:endParaRPr lang="en-US" sz="2000" dirty="0"/>
          </a:p>
          <a:p>
            <a:pPr marL="342900" indent="-342900">
              <a:buFont typeface="Wingdings" charset="2"/>
              <a:buChar char="§"/>
            </a:pPr>
            <a:r>
              <a:rPr lang="en-US" sz="2000" b="1" u="sng" dirty="0"/>
              <a:t>OCR Complaint</a:t>
            </a:r>
            <a:r>
              <a:rPr lang="en-US" sz="2000" dirty="0"/>
              <a:t>:  Initiated by OCR, Voluntary compliance or finding.  Requires:  Actual notice, K-12 employee/appropriate school official with authority to take action, deliberate indifference.    </a:t>
            </a:r>
          </a:p>
          <a:p>
            <a:pPr marL="342900" indent="-342900">
              <a:buFont typeface="Wingdings" charset="2"/>
              <a:buChar char="§"/>
            </a:pPr>
            <a:endParaRPr lang="en-US" sz="2000" dirty="0"/>
          </a:p>
          <a:p>
            <a:pPr marL="342900" indent="-342900">
              <a:buFont typeface="Wingdings" charset="2"/>
              <a:buChar char="§"/>
            </a:pPr>
            <a:r>
              <a:rPr lang="en-US" sz="2000" dirty="0"/>
              <a:t>“deliberate indifference”:    The institution’s response to sexual harassment is clearly unreasonable in light of the known circumstances. </a:t>
            </a:r>
          </a:p>
          <a:p>
            <a:endParaRPr lang="en-US" sz="2000" dirty="0"/>
          </a:p>
        </p:txBody>
      </p:sp>
      <p:sp>
        <p:nvSpPr>
          <p:cNvPr id="4" name="Slide Number Placeholder 3"/>
          <p:cNvSpPr>
            <a:spLocks noGrp="1"/>
          </p:cNvSpPr>
          <p:nvPr>
            <p:ph type="sldNum" sz="quarter" idx="12"/>
          </p:nvPr>
        </p:nvSpPr>
        <p:spPr/>
        <p:txBody>
          <a:bodyPr/>
          <a:lstStyle/>
          <a:p>
            <a:fld id="{26415328-37C3-374B-881B-B9E33DA7ECDC}" type="slidenum">
              <a:rPr lang="en-US" smtClean="0"/>
              <a:t>16</a:t>
            </a:fld>
            <a:endParaRPr lang="en-US" dirty="0"/>
          </a:p>
        </p:txBody>
      </p:sp>
      <p:pic>
        <p:nvPicPr>
          <p:cNvPr id="5" name="Picture 4">
            <a:extLst>
              <a:ext uri="{FF2B5EF4-FFF2-40B4-BE49-F238E27FC236}">
                <a16:creationId xmlns:a16="http://schemas.microsoft.com/office/drawing/2014/main" id="{984A421E-CB3A-954C-B252-CF767CCA8A90}"/>
              </a:ext>
            </a:extLst>
          </p:cNvPr>
          <p:cNvPicPr>
            <a:picLocks noChangeAspect="1"/>
          </p:cNvPicPr>
          <p:nvPr/>
        </p:nvPicPr>
        <p:blipFill>
          <a:blip r:embed="rId2"/>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424217935"/>
      </p:ext>
    </p:extLst>
  </p:cSld>
  <p:clrMapOvr>
    <a:masterClrMapping/>
  </p:clrMapOvr>
  <mc:AlternateContent xmlns:mc="http://schemas.openxmlformats.org/markup-compatibility/2006" xmlns:p14="http://schemas.microsoft.com/office/powerpoint/2010/main">
    <mc:Choice Requires="p14">
      <p:transition spd="slow" p14:dur="2000" advTm="47671"/>
    </mc:Choice>
    <mc:Fallback xmlns="">
      <p:transition xmlns:p14="http://schemas.microsoft.com/office/powerpoint/2010/main" spd="slow" advTm="4767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059E13-00E2-48FF-A187-22B264052429}"/>
              </a:ext>
            </a:extLst>
          </p:cNvPr>
          <p:cNvSpPr txBox="1"/>
          <p:nvPr/>
        </p:nvSpPr>
        <p:spPr>
          <a:xfrm>
            <a:off x="408575" y="2381089"/>
            <a:ext cx="8135669" cy="2862322"/>
          </a:xfrm>
          <a:prstGeom prst="rect">
            <a:avLst/>
          </a:prstGeom>
          <a:noFill/>
        </p:spPr>
        <p:txBody>
          <a:bodyPr wrap="square" rtlCol="0">
            <a:spAutoFit/>
          </a:bodyPr>
          <a:lstStyle/>
          <a:p>
            <a:pPr marL="285750" indent="-285750">
              <a:buFont typeface="Wingdings" pitchFamily="2" charset="2"/>
              <a:buChar char="§"/>
            </a:pPr>
            <a:r>
              <a:rPr lang="en-US" dirty="0"/>
              <a:t>An </a:t>
            </a:r>
            <a:r>
              <a:rPr lang="en-US" b="1" dirty="0"/>
              <a:t>employee</a:t>
            </a:r>
            <a:r>
              <a:rPr lang="en-US" dirty="0"/>
              <a:t> conditioning the provision of an aid, benefit, or service of the District’s on the individual’s participation in unwelcome sexual conduct. </a:t>
            </a:r>
            <a:r>
              <a:rPr lang="en-US" b="1" dirty="0">
                <a:solidFill>
                  <a:schemeClr val="bg2">
                    <a:lumMod val="50000"/>
                  </a:schemeClr>
                </a:solidFill>
              </a:rPr>
              <a:t>(Quid pro quo)</a:t>
            </a:r>
            <a:endParaRPr lang="en-US" b="1" dirty="0">
              <a:solidFill>
                <a:srgbClr val="ED7D31"/>
              </a:solidFill>
            </a:endParaRPr>
          </a:p>
          <a:p>
            <a:pPr marL="285750" indent="-285750">
              <a:buFont typeface="Wingdings" pitchFamily="2" charset="2"/>
              <a:buChar char="§"/>
            </a:pPr>
            <a:endParaRPr lang="en-US" dirty="0"/>
          </a:p>
          <a:p>
            <a:pPr marL="285750" indent="-285750">
              <a:buFont typeface="Wingdings" pitchFamily="2" charset="2"/>
              <a:buChar char="§"/>
            </a:pPr>
            <a:r>
              <a:rPr lang="en-US" dirty="0"/>
              <a:t>Unwelcome conduct determined by a reasonable person to be so </a:t>
            </a:r>
            <a:r>
              <a:rPr lang="en-US" b="1" u="sng" dirty="0">
                <a:highlight>
                  <a:srgbClr val="FFFF00"/>
                </a:highlight>
              </a:rPr>
              <a:t>severe</a:t>
            </a:r>
            <a:r>
              <a:rPr lang="en-US" dirty="0"/>
              <a:t>,</a:t>
            </a:r>
            <a:br>
              <a:rPr lang="en-US" dirty="0"/>
            </a:br>
            <a:r>
              <a:rPr lang="en-US" b="1" u="sng" dirty="0">
                <a:highlight>
                  <a:srgbClr val="FFFF00"/>
                </a:highlight>
              </a:rPr>
              <a:t>pervasive</a:t>
            </a:r>
            <a:r>
              <a:rPr lang="en-US" dirty="0"/>
              <a:t>, </a:t>
            </a:r>
            <a:r>
              <a:rPr lang="en-US" b="1" u="sng" dirty="0">
                <a:highlight>
                  <a:srgbClr val="00FFFF"/>
                </a:highlight>
              </a:rPr>
              <a:t>AND</a:t>
            </a:r>
            <a:r>
              <a:rPr lang="en-US" dirty="0"/>
              <a:t> </a:t>
            </a:r>
            <a:r>
              <a:rPr lang="en-US" b="1" u="sng" dirty="0">
                <a:highlight>
                  <a:srgbClr val="FFFF00"/>
                </a:highlight>
              </a:rPr>
              <a:t>objectively offensive </a:t>
            </a:r>
            <a:r>
              <a:rPr lang="en-US" dirty="0"/>
              <a:t>that it effectively denies a person equal </a:t>
            </a:r>
            <a:br>
              <a:rPr lang="en-US" dirty="0"/>
            </a:br>
            <a:r>
              <a:rPr lang="en-US" dirty="0"/>
              <a:t>access to the school’s education program or activity; or </a:t>
            </a:r>
            <a:r>
              <a:rPr lang="en-US" b="1" dirty="0">
                <a:solidFill>
                  <a:schemeClr val="bg2">
                    <a:lumMod val="50000"/>
                  </a:schemeClr>
                </a:solidFill>
              </a:rPr>
              <a:t>(hostile environment)</a:t>
            </a:r>
          </a:p>
          <a:p>
            <a:pPr marL="285750" indent="-285750">
              <a:buFont typeface="Wingdings" pitchFamily="2" charset="2"/>
              <a:buChar char="§"/>
            </a:pPr>
            <a:endParaRPr lang="en-US" b="1" dirty="0">
              <a:solidFill>
                <a:schemeClr val="bg2">
                  <a:lumMod val="50000"/>
                </a:schemeClr>
              </a:solidFill>
            </a:endParaRPr>
          </a:p>
          <a:p>
            <a:pPr marL="285750" indent="-285750">
              <a:buFont typeface="Wingdings" pitchFamily="2" charset="2"/>
              <a:buChar char="§"/>
            </a:pPr>
            <a:r>
              <a:rPr lang="en-US" dirty="0"/>
              <a:t>Sexual assault, dating violence, domestic violence, or stalking. </a:t>
            </a:r>
            <a:r>
              <a:rPr lang="en-US" b="1" dirty="0">
                <a:solidFill>
                  <a:schemeClr val="bg2">
                    <a:lumMod val="50000"/>
                  </a:schemeClr>
                </a:solidFill>
              </a:rPr>
              <a:t>(criminal sexual behavior and Violence Against Women Act (VAWA)</a:t>
            </a:r>
          </a:p>
        </p:txBody>
      </p:sp>
      <p:sp>
        <p:nvSpPr>
          <p:cNvPr id="4" name="TextBox 3">
            <a:extLst>
              <a:ext uri="{FF2B5EF4-FFF2-40B4-BE49-F238E27FC236}">
                <a16:creationId xmlns:a16="http://schemas.microsoft.com/office/drawing/2014/main" id="{9FEAB23E-1A62-4C0D-9D65-182CA391278B}"/>
              </a:ext>
            </a:extLst>
          </p:cNvPr>
          <p:cNvSpPr txBox="1"/>
          <p:nvPr/>
        </p:nvSpPr>
        <p:spPr>
          <a:xfrm>
            <a:off x="408575" y="1371601"/>
            <a:ext cx="7936772" cy="1200329"/>
          </a:xfrm>
          <a:prstGeom prst="rect">
            <a:avLst/>
          </a:prstGeom>
          <a:noFill/>
        </p:spPr>
        <p:txBody>
          <a:bodyPr wrap="square" rtlCol="0">
            <a:spAutoFit/>
          </a:bodyPr>
          <a:lstStyle/>
          <a:p>
            <a:pPr algn="ctr"/>
            <a:r>
              <a:rPr lang="en-US" sz="2400" b="1" u="sng" dirty="0"/>
              <a:t>New Definition of “Sexual Harassment”:</a:t>
            </a:r>
          </a:p>
          <a:p>
            <a:pPr algn="ctr"/>
            <a:endParaRPr lang="en-US" sz="2400" b="1" u="sng" dirty="0"/>
          </a:p>
          <a:p>
            <a:pPr algn="ctr"/>
            <a:endParaRPr lang="en-US" sz="2400" b="1" u="sng" dirty="0"/>
          </a:p>
        </p:txBody>
      </p:sp>
      <p:pic>
        <p:nvPicPr>
          <p:cNvPr id="7" name="Picture 6">
            <a:extLst>
              <a:ext uri="{FF2B5EF4-FFF2-40B4-BE49-F238E27FC236}">
                <a16:creationId xmlns:a16="http://schemas.microsoft.com/office/drawing/2014/main" id="{89C2CC32-40E1-E743-832A-C250EF278937}"/>
              </a:ext>
            </a:extLst>
          </p:cNvPr>
          <p:cNvPicPr>
            <a:picLocks noChangeAspect="1"/>
          </p:cNvPicPr>
          <p:nvPr/>
        </p:nvPicPr>
        <p:blipFill>
          <a:blip r:embed="rId3"/>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4008341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059E13-00E2-48FF-A187-22B264052429}"/>
              </a:ext>
            </a:extLst>
          </p:cNvPr>
          <p:cNvSpPr txBox="1"/>
          <p:nvPr/>
        </p:nvSpPr>
        <p:spPr>
          <a:xfrm>
            <a:off x="408575" y="2381089"/>
            <a:ext cx="8135669" cy="2308324"/>
          </a:xfrm>
          <a:prstGeom prst="rect">
            <a:avLst/>
          </a:prstGeom>
          <a:noFill/>
        </p:spPr>
        <p:txBody>
          <a:bodyPr wrap="square" rtlCol="0">
            <a:spAutoFit/>
          </a:bodyPr>
          <a:lstStyle/>
          <a:p>
            <a:pPr marL="285750" indent="-285750">
              <a:buFont typeface="Wingdings" pitchFamily="2" charset="2"/>
              <a:buChar char="§"/>
            </a:pPr>
            <a:r>
              <a:rPr lang="en-US" u="sng" dirty="0"/>
              <a:t>sexual harassment as “[c]</a:t>
            </a:r>
            <a:r>
              <a:rPr lang="en-US" u="sng" dirty="0" err="1"/>
              <a:t>onduct</a:t>
            </a:r>
            <a:r>
              <a:rPr lang="en-US" u="sng" dirty="0"/>
              <a:t> of a sexual nature [that] is sufficiently severe, persistent, </a:t>
            </a:r>
            <a:r>
              <a:rPr lang="en-US" b="1" u="sng" dirty="0">
                <a:highlight>
                  <a:srgbClr val="FFFF00"/>
                </a:highlight>
              </a:rPr>
              <a:t>OR</a:t>
            </a:r>
            <a:r>
              <a:rPr lang="en-US" u="sng" dirty="0"/>
              <a:t> pervasive </a:t>
            </a:r>
            <a:r>
              <a:rPr lang="en-US" dirty="0"/>
              <a:t>to limit a student’s ability to participate in or benefit from the education program, or to create a hostile or abusive educational environment.”  </a:t>
            </a:r>
          </a:p>
          <a:p>
            <a:pPr marL="285750" indent="-285750">
              <a:buFont typeface="Wingdings" pitchFamily="2" charset="2"/>
              <a:buChar char="§"/>
            </a:pPr>
            <a:endParaRPr lang="en-US" dirty="0"/>
          </a:p>
          <a:p>
            <a:pPr marL="285750" indent="-285750">
              <a:buFont typeface="Wingdings" pitchFamily="2" charset="2"/>
              <a:buChar char="§"/>
            </a:pPr>
            <a:r>
              <a:rPr lang="en-US" dirty="0"/>
              <a:t>*This definition broadly included a variety of conduct that could interfere in a student’s ability to participate in school, ranging from physical conduct such as rape, groping, and other nonconsensual sexual contact to verbal harassment.</a:t>
            </a:r>
            <a:endParaRPr lang="en-US" b="1" dirty="0">
              <a:solidFill>
                <a:schemeClr val="bg2">
                  <a:lumMod val="50000"/>
                </a:schemeClr>
              </a:solidFill>
            </a:endParaRPr>
          </a:p>
        </p:txBody>
      </p:sp>
      <p:sp>
        <p:nvSpPr>
          <p:cNvPr id="4" name="TextBox 3">
            <a:extLst>
              <a:ext uri="{FF2B5EF4-FFF2-40B4-BE49-F238E27FC236}">
                <a16:creationId xmlns:a16="http://schemas.microsoft.com/office/drawing/2014/main" id="{9FEAB23E-1A62-4C0D-9D65-182CA391278B}"/>
              </a:ext>
            </a:extLst>
          </p:cNvPr>
          <p:cNvSpPr txBox="1"/>
          <p:nvPr/>
        </p:nvSpPr>
        <p:spPr>
          <a:xfrm>
            <a:off x="408575" y="1371601"/>
            <a:ext cx="7936772" cy="1200329"/>
          </a:xfrm>
          <a:prstGeom prst="rect">
            <a:avLst/>
          </a:prstGeom>
          <a:noFill/>
        </p:spPr>
        <p:txBody>
          <a:bodyPr wrap="square" rtlCol="0">
            <a:spAutoFit/>
          </a:bodyPr>
          <a:lstStyle/>
          <a:p>
            <a:pPr algn="ctr"/>
            <a:r>
              <a:rPr lang="en-US" sz="2400" b="1" u="sng" dirty="0"/>
              <a:t>Former definition “Sexual Harassment”:</a:t>
            </a:r>
          </a:p>
          <a:p>
            <a:pPr algn="ctr"/>
            <a:endParaRPr lang="en-US" sz="2400" b="1" u="sng" dirty="0"/>
          </a:p>
          <a:p>
            <a:pPr algn="ctr"/>
            <a:endParaRPr lang="en-US" sz="2400" b="1" u="sng" dirty="0"/>
          </a:p>
        </p:txBody>
      </p:sp>
      <p:pic>
        <p:nvPicPr>
          <p:cNvPr id="7" name="Picture 6">
            <a:extLst>
              <a:ext uri="{FF2B5EF4-FFF2-40B4-BE49-F238E27FC236}">
                <a16:creationId xmlns:a16="http://schemas.microsoft.com/office/drawing/2014/main" id="{89C2CC32-40E1-E743-832A-C250EF278937}"/>
              </a:ext>
            </a:extLst>
          </p:cNvPr>
          <p:cNvPicPr>
            <a:picLocks noChangeAspect="1"/>
          </p:cNvPicPr>
          <p:nvPr/>
        </p:nvPicPr>
        <p:blipFill>
          <a:blip r:embed="rId3"/>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471800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1"/>
          </p:nvPr>
        </p:nvSpPr>
        <p:spPr/>
        <p:txBody>
          <a:bodyPr>
            <a:normAutofit/>
          </a:bodyPr>
          <a:lstStyle/>
          <a:p>
            <a:pPr>
              <a:buFont typeface="Wingdings" pitchFamily="2" charset="2"/>
              <a:buChar char="§"/>
            </a:pPr>
            <a:r>
              <a:rPr lang="en-US" sz="2000" dirty="0">
                <a:solidFill>
                  <a:schemeClr val="tx1"/>
                </a:solidFill>
              </a:rPr>
              <a:t>Must be by employee</a:t>
            </a:r>
          </a:p>
          <a:p>
            <a:pPr>
              <a:buFont typeface="Wingdings" pitchFamily="2" charset="2"/>
              <a:buChar char="§"/>
            </a:pPr>
            <a:r>
              <a:rPr lang="en-US" sz="2000" dirty="0">
                <a:solidFill>
                  <a:schemeClr val="tx1"/>
                </a:solidFill>
              </a:rPr>
              <a:t>Principal promises bad evaluation if teacher doesn’t give him a massage</a:t>
            </a:r>
          </a:p>
          <a:p>
            <a:pPr>
              <a:buFont typeface="Wingdings" pitchFamily="2" charset="2"/>
              <a:buChar char="§"/>
            </a:pPr>
            <a:r>
              <a:rPr lang="en-US" sz="2000" dirty="0">
                <a:solidFill>
                  <a:schemeClr val="tx1"/>
                </a:solidFill>
              </a:rPr>
              <a:t>Teacher offers student higher grade if student kisses her</a:t>
            </a:r>
          </a:p>
          <a:p>
            <a:pPr>
              <a:buFont typeface="Wingdings" pitchFamily="2" charset="2"/>
              <a:buChar char="§"/>
            </a:pPr>
            <a:r>
              <a:rPr lang="en-US" sz="2000" dirty="0">
                <a:solidFill>
                  <a:schemeClr val="tx1"/>
                </a:solidFill>
              </a:rPr>
              <a:t>Coach implies athlete will start if she lets him sit close and rub her legs</a:t>
            </a:r>
          </a:p>
        </p:txBody>
      </p:sp>
      <p:sp>
        <p:nvSpPr>
          <p:cNvPr id="4" name="Slide Number Placeholder 3"/>
          <p:cNvSpPr>
            <a:spLocks noGrp="1"/>
          </p:cNvSpPr>
          <p:nvPr>
            <p:ph type="sldNum" sz="quarter" idx="12"/>
          </p:nvPr>
        </p:nvSpPr>
        <p:spPr/>
        <p:txBody>
          <a:bodyPr/>
          <a:lstStyle/>
          <a:p>
            <a:fld id="{72EB2A7F-DE27-4CBF-9589-07ABEC8A9868}" type="slidenum">
              <a:rPr lang="en-US" smtClean="0"/>
              <a:t>19</a:t>
            </a:fld>
            <a:endParaRPr lang="en-US"/>
          </a:p>
        </p:txBody>
      </p:sp>
      <p:sp>
        <p:nvSpPr>
          <p:cNvPr id="5" name="Rounded Rectangle 4"/>
          <p:cNvSpPr/>
          <p:nvPr/>
        </p:nvSpPr>
        <p:spPr>
          <a:xfrm>
            <a:off x="2779370" y="778680"/>
            <a:ext cx="3886201" cy="4945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u="sng" dirty="0">
                <a:solidFill>
                  <a:schemeClr val="tx1"/>
                </a:solidFill>
              </a:rPr>
              <a:t>Quid Pro Quo</a:t>
            </a:r>
          </a:p>
        </p:txBody>
      </p:sp>
      <p:pic>
        <p:nvPicPr>
          <p:cNvPr id="1026" name="Picture 2" descr="https://sites.google.com/site/quidproquoinfo220/_/rsrc/1424653414631/home/Pussycat_1_r620x413.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1701477"/>
            <a:ext cx="4120893" cy="403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2187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059E13-00E2-48FF-A187-22B264052429}"/>
              </a:ext>
            </a:extLst>
          </p:cNvPr>
          <p:cNvSpPr txBox="1"/>
          <p:nvPr/>
        </p:nvSpPr>
        <p:spPr>
          <a:xfrm>
            <a:off x="408575" y="2026508"/>
            <a:ext cx="8018733" cy="3970318"/>
          </a:xfrm>
          <a:prstGeom prst="rect">
            <a:avLst/>
          </a:prstGeom>
          <a:noFill/>
        </p:spPr>
        <p:txBody>
          <a:bodyPr wrap="square" rtlCol="0">
            <a:spAutoFit/>
          </a:bodyPr>
          <a:lstStyle/>
          <a:p>
            <a:pPr marL="285750" indent="-285750">
              <a:buFont typeface="Wingdings" pitchFamily="2" charset="2"/>
              <a:buChar char="§"/>
            </a:pPr>
            <a:r>
              <a:rPr lang="en-US" u="sng" dirty="0"/>
              <a:t>Severe:</a:t>
            </a:r>
            <a:r>
              <a:rPr lang="en-US" dirty="0"/>
              <a:t>    </a:t>
            </a:r>
            <a:r>
              <a:rPr lang="en-US" i="1" dirty="0"/>
              <a:t>The more severe the conduct, the less need there is to show a repetitive series, particularly if </a:t>
            </a:r>
            <a:r>
              <a:rPr lang="en-US" i="1" u="sng" dirty="0"/>
              <a:t>physical</a:t>
            </a:r>
            <a:r>
              <a:rPr lang="en-US" i="1" dirty="0"/>
              <a:t>.   A single act may be severe.  Non consensual sexual intercourse or contact are almost always sufficiently severe.  The ability for the victim to escape harassment.</a:t>
            </a:r>
          </a:p>
          <a:p>
            <a:endParaRPr lang="en-US" dirty="0"/>
          </a:p>
          <a:p>
            <a:pPr marL="285750" indent="-285750">
              <a:buFont typeface="Wingdings" pitchFamily="2" charset="2"/>
              <a:buChar char="§"/>
            </a:pPr>
            <a:r>
              <a:rPr lang="en-US" u="sng" dirty="0"/>
              <a:t>Pervasive</a:t>
            </a:r>
            <a:r>
              <a:rPr lang="en-US" dirty="0"/>
              <a:t> – </a:t>
            </a:r>
            <a:r>
              <a:rPr lang="en-US" i="1" dirty="0"/>
              <a:t>Widespread, openly practiced; is there a pattern; well-known among students or employees – reputation of a department, person, etc.   Occurring in public spaces (more likely to be pervasive).  Frequency, intensity, or duration.</a:t>
            </a:r>
          </a:p>
          <a:p>
            <a:endParaRPr lang="en-US" dirty="0"/>
          </a:p>
          <a:p>
            <a:pPr marL="285750" indent="-285750">
              <a:buFont typeface="Wingdings" pitchFamily="2" charset="2"/>
              <a:buChar char="§"/>
            </a:pPr>
            <a:r>
              <a:rPr lang="en-US" u="sng" dirty="0"/>
              <a:t>Objectively Offensive:</a:t>
            </a:r>
            <a:r>
              <a:rPr lang="en-US" b="1" dirty="0"/>
              <a:t> </a:t>
            </a:r>
            <a:r>
              <a:rPr lang="en-US" b="1" i="1" dirty="0"/>
              <a:t>  </a:t>
            </a:r>
            <a:r>
              <a:rPr lang="en-US" i="1" dirty="0"/>
              <a:t>reasonable person standard  (</a:t>
            </a:r>
            <a:r>
              <a:rPr lang="en-US" dirty="0"/>
              <a:t>age and relationships of accuser and accused; number of persons involved; frequency; severity;  humiliation; and intimidation).</a:t>
            </a:r>
          </a:p>
          <a:p>
            <a:endParaRPr lang="en-US" b="1" dirty="0">
              <a:solidFill>
                <a:schemeClr val="bg2">
                  <a:lumMod val="50000"/>
                </a:schemeClr>
              </a:solidFill>
            </a:endParaRPr>
          </a:p>
          <a:p>
            <a:endParaRPr lang="en-US" b="1" dirty="0">
              <a:solidFill>
                <a:schemeClr val="bg2">
                  <a:lumMod val="50000"/>
                </a:schemeClr>
              </a:solidFill>
            </a:endParaRPr>
          </a:p>
        </p:txBody>
      </p:sp>
      <p:sp>
        <p:nvSpPr>
          <p:cNvPr id="4" name="TextBox 3">
            <a:extLst>
              <a:ext uri="{FF2B5EF4-FFF2-40B4-BE49-F238E27FC236}">
                <a16:creationId xmlns:a16="http://schemas.microsoft.com/office/drawing/2014/main" id="{9FEAB23E-1A62-4C0D-9D65-182CA391278B}"/>
              </a:ext>
            </a:extLst>
          </p:cNvPr>
          <p:cNvSpPr txBox="1"/>
          <p:nvPr/>
        </p:nvSpPr>
        <p:spPr>
          <a:xfrm>
            <a:off x="408574" y="1396315"/>
            <a:ext cx="8330311" cy="461665"/>
          </a:xfrm>
          <a:prstGeom prst="rect">
            <a:avLst/>
          </a:prstGeom>
          <a:noFill/>
        </p:spPr>
        <p:txBody>
          <a:bodyPr wrap="square" rtlCol="0">
            <a:spAutoFit/>
          </a:bodyPr>
          <a:lstStyle/>
          <a:p>
            <a:r>
              <a:rPr lang="en-US" sz="2400" b="1" u="sng" dirty="0"/>
              <a:t>*Most difficult - Definition of “Sexual Harassment” (</a:t>
            </a:r>
            <a:r>
              <a:rPr lang="en-US" sz="2400" b="1" u="sng" dirty="0" err="1"/>
              <a:t>con’t</a:t>
            </a:r>
            <a:r>
              <a:rPr lang="en-US" sz="2400" b="1" u="sng" dirty="0"/>
              <a:t>)</a:t>
            </a:r>
          </a:p>
        </p:txBody>
      </p:sp>
      <p:pic>
        <p:nvPicPr>
          <p:cNvPr id="7" name="Picture 6">
            <a:extLst>
              <a:ext uri="{FF2B5EF4-FFF2-40B4-BE49-F238E27FC236}">
                <a16:creationId xmlns:a16="http://schemas.microsoft.com/office/drawing/2014/main" id="{89C2CC32-40E1-E743-832A-C250EF278937}"/>
              </a:ext>
            </a:extLst>
          </p:cNvPr>
          <p:cNvPicPr>
            <a:picLocks noChangeAspect="1"/>
          </p:cNvPicPr>
          <p:nvPr/>
        </p:nvPicPr>
        <p:blipFill>
          <a:blip r:embed="rId3"/>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2155691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1"/>
          </p:nvPr>
        </p:nvSpPr>
        <p:spPr>
          <a:xfrm>
            <a:off x="628650" y="2691559"/>
            <a:ext cx="3943350" cy="2798414"/>
          </a:xfrm>
        </p:spPr>
        <p:txBody>
          <a:bodyPr>
            <a:normAutofit/>
          </a:bodyPr>
          <a:lstStyle/>
          <a:p>
            <a:pPr marL="342900" indent="-342900">
              <a:buAutoNum type="arabicPeriod"/>
            </a:pPr>
            <a:r>
              <a:rPr lang="en-US" sz="1800" dirty="0">
                <a:solidFill>
                  <a:schemeClr val="tx1"/>
                </a:solidFill>
              </a:rPr>
              <a:t> Unwelcome flirting</a:t>
            </a:r>
          </a:p>
          <a:p>
            <a:pPr marL="342900" indent="-342900">
              <a:buAutoNum type="arabicPeriod"/>
            </a:pPr>
            <a:r>
              <a:rPr lang="en-US" sz="1800" dirty="0">
                <a:solidFill>
                  <a:schemeClr val="tx1"/>
                </a:solidFill>
              </a:rPr>
              <a:t> Sexual invitations</a:t>
            </a:r>
          </a:p>
          <a:p>
            <a:pPr marL="385763" indent="-385763">
              <a:buFont typeface="+mj-lt"/>
              <a:buAutoNum type="arabicPeriod"/>
            </a:pPr>
            <a:r>
              <a:rPr lang="en-US" sz="1800" dirty="0">
                <a:solidFill>
                  <a:schemeClr val="tx1"/>
                </a:solidFill>
              </a:rPr>
              <a:t>Sexual comments</a:t>
            </a:r>
          </a:p>
          <a:p>
            <a:pPr marL="385763" indent="-385763">
              <a:buFont typeface="+mj-lt"/>
              <a:buAutoNum type="arabicPeriod"/>
            </a:pPr>
            <a:r>
              <a:rPr lang="en-US" sz="1800" dirty="0">
                <a:solidFill>
                  <a:schemeClr val="tx1"/>
                </a:solidFill>
              </a:rPr>
              <a:t>Sexual jokes</a:t>
            </a:r>
          </a:p>
          <a:p>
            <a:pPr marL="385763" indent="-385763">
              <a:buFont typeface="+mj-lt"/>
              <a:buAutoNum type="arabicPeriod"/>
            </a:pPr>
            <a:r>
              <a:rPr lang="en-US" sz="1800" dirty="0">
                <a:solidFill>
                  <a:schemeClr val="tx1"/>
                </a:solidFill>
              </a:rPr>
              <a:t>Explicit images</a:t>
            </a:r>
          </a:p>
          <a:p>
            <a:pPr marL="385763" indent="-385763">
              <a:buFont typeface="+mj-lt"/>
              <a:buAutoNum type="arabicPeriod"/>
            </a:pPr>
            <a:r>
              <a:rPr lang="en-US" sz="1800" dirty="0">
                <a:solidFill>
                  <a:schemeClr val="tx1"/>
                </a:solidFill>
              </a:rPr>
              <a:t>Spreading rumors</a:t>
            </a:r>
          </a:p>
          <a:p>
            <a:pPr marL="0" indent="0">
              <a:buNone/>
            </a:pPr>
            <a:endParaRPr lang="en-US" dirty="0"/>
          </a:p>
        </p:txBody>
      </p:sp>
      <p:sp>
        <p:nvSpPr>
          <p:cNvPr id="4" name="Slide Number Placeholder 3"/>
          <p:cNvSpPr>
            <a:spLocks noGrp="1"/>
          </p:cNvSpPr>
          <p:nvPr>
            <p:ph type="sldNum" sz="quarter" idx="12"/>
          </p:nvPr>
        </p:nvSpPr>
        <p:spPr/>
        <p:txBody>
          <a:bodyPr/>
          <a:lstStyle/>
          <a:p>
            <a:fld id="{72EB2A7F-DE27-4CBF-9589-07ABEC8A9868}" type="slidenum">
              <a:rPr lang="en-US" smtClean="0"/>
              <a:t>21</a:t>
            </a:fld>
            <a:endParaRPr lang="en-US"/>
          </a:p>
        </p:txBody>
      </p:sp>
      <p:sp>
        <p:nvSpPr>
          <p:cNvPr id="2" name="Content Placeholder 1"/>
          <p:cNvSpPr>
            <a:spLocks noGrp="1"/>
          </p:cNvSpPr>
          <p:nvPr>
            <p:ph sz="half" idx="2"/>
          </p:nvPr>
        </p:nvSpPr>
        <p:spPr>
          <a:xfrm>
            <a:off x="4629150" y="2691559"/>
            <a:ext cx="3886200" cy="2798414"/>
          </a:xfrm>
        </p:spPr>
        <p:txBody>
          <a:bodyPr>
            <a:normAutofit/>
          </a:bodyPr>
          <a:lstStyle/>
          <a:p>
            <a:pPr marL="385763" indent="-385763">
              <a:buFont typeface="+mj-lt"/>
              <a:buAutoNum type="arabicPeriod" startAt="7"/>
            </a:pPr>
            <a:r>
              <a:rPr lang="en-US" sz="1800" dirty="0">
                <a:solidFill>
                  <a:schemeClr val="tx1"/>
                </a:solidFill>
              </a:rPr>
              <a:t>Teasing</a:t>
            </a:r>
          </a:p>
          <a:p>
            <a:pPr marL="385763" indent="-385763">
              <a:buFont typeface="+mj-lt"/>
              <a:buAutoNum type="arabicPeriod" startAt="7"/>
            </a:pPr>
            <a:r>
              <a:rPr lang="en-US" sz="1800" dirty="0">
                <a:solidFill>
                  <a:schemeClr val="tx1"/>
                </a:solidFill>
              </a:rPr>
              <a:t>Massaging</a:t>
            </a:r>
          </a:p>
          <a:p>
            <a:pPr marL="385763" indent="-385763">
              <a:buFont typeface="+mj-lt"/>
              <a:buAutoNum type="arabicPeriod" startAt="7"/>
            </a:pPr>
            <a:r>
              <a:rPr lang="en-US" sz="1800" dirty="0">
                <a:solidFill>
                  <a:schemeClr val="tx1"/>
                </a:solidFill>
              </a:rPr>
              <a:t>Sexual touching (self or others)</a:t>
            </a:r>
          </a:p>
          <a:p>
            <a:pPr marL="385763" indent="-385763">
              <a:buFont typeface="+mj-lt"/>
              <a:buAutoNum type="arabicPeriod" startAt="7"/>
            </a:pPr>
            <a:r>
              <a:rPr lang="en-US" sz="1800" dirty="0">
                <a:solidFill>
                  <a:schemeClr val="tx1"/>
                </a:solidFill>
              </a:rPr>
              <a:t>Exposing body parts (mooning, </a:t>
            </a:r>
            <a:r>
              <a:rPr lang="en-US" sz="1800" dirty="0" err="1">
                <a:solidFill>
                  <a:schemeClr val="tx1"/>
                </a:solidFill>
              </a:rPr>
              <a:t>pantsing</a:t>
            </a:r>
            <a:r>
              <a:rPr lang="en-US" sz="1800" dirty="0">
                <a:solidFill>
                  <a:schemeClr val="tx1"/>
                </a:solidFill>
              </a:rPr>
              <a:t>, streaking, etc.)</a:t>
            </a:r>
          </a:p>
          <a:p>
            <a:pPr marL="385763" indent="-385763">
              <a:buFont typeface="+mj-lt"/>
              <a:buAutoNum type="arabicPeriod" startAt="7"/>
            </a:pPr>
            <a:r>
              <a:rPr lang="en-US" sz="1800" dirty="0">
                <a:solidFill>
                  <a:schemeClr val="tx1"/>
                </a:solidFill>
              </a:rPr>
              <a:t>Sexting </a:t>
            </a:r>
          </a:p>
        </p:txBody>
      </p:sp>
      <p:sp>
        <p:nvSpPr>
          <p:cNvPr id="3" name="TextBox 2">
            <a:extLst>
              <a:ext uri="{FF2B5EF4-FFF2-40B4-BE49-F238E27FC236}">
                <a16:creationId xmlns:a16="http://schemas.microsoft.com/office/drawing/2014/main" id="{5FE49820-EFC3-1748-9B4A-935403803BC2}"/>
              </a:ext>
            </a:extLst>
          </p:cNvPr>
          <p:cNvSpPr txBox="1"/>
          <p:nvPr/>
        </p:nvSpPr>
        <p:spPr>
          <a:xfrm rot="10800000" flipV="1">
            <a:off x="628649" y="1875585"/>
            <a:ext cx="2565964" cy="400110"/>
          </a:xfrm>
          <a:prstGeom prst="rect">
            <a:avLst/>
          </a:prstGeom>
          <a:noFill/>
        </p:spPr>
        <p:txBody>
          <a:bodyPr wrap="square" rtlCol="0">
            <a:spAutoFit/>
          </a:bodyPr>
          <a:lstStyle/>
          <a:p>
            <a:r>
              <a:rPr lang="en-US" sz="2000" b="1" u="sng" dirty="0"/>
              <a:t>What  about these? </a:t>
            </a:r>
          </a:p>
        </p:txBody>
      </p:sp>
    </p:spTree>
    <p:extLst>
      <p:ext uri="{BB962C8B-B14F-4D97-AF65-F5344CB8AC3E}">
        <p14:creationId xmlns:p14="http://schemas.microsoft.com/office/powerpoint/2010/main" val="2067830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059E13-00E2-48FF-A187-22B264052429}"/>
              </a:ext>
            </a:extLst>
          </p:cNvPr>
          <p:cNvSpPr txBox="1"/>
          <p:nvPr/>
        </p:nvSpPr>
        <p:spPr>
          <a:xfrm>
            <a:off x="408575" y="2026508"/>
            <a:ext cx="8018733" cy="2585323"/>
          </a:xfrm>
          <a:prstGeom prst="rect">
            <a:avLst/>
          </a:prstGeom>
          <a:noFill/>
        </p:spPr>
        <p:txBody>
          <a:bodyPr wrap="square" rtlCol="0">
            <a:spAutoFit/>
          </a:bodyPr>
          <a:lstStyle/>
          <a:p>
            <a:r>
              <a:rPr lang="en-US" dirty="0"/>
              <a:t>Unwelcome sexual actions or conduct that is both non-physical or physical, offensive to the sensibilities of any person, including sexual advances, lewd gestures, words or other communication of sexual nature that has the effect of threatening or intimidating the person against whom such conduct is directed.   </a:t>
            </a:r>
          </a:p>
          <a:p>
            <a:r>
              <a:rPr lang="en-US" dirty="0"/>
              <a:t> </a:t>
            </a:r>
          </a:p>
          <a:p>
            <a:r>
              <a:rPr lang="en-US" dirty="0"/>
              <a:t>This conduct or behavior does not meet the definition of sexual harassment under Title IX for a hostile environment for sexual conduct that is severe, pervasive, and objectively offensive to deny a person equal access to the education program or activity.</a:t>
            </a:r>
          </a:p>
        </p:txBody>
      </p:sp>
      <p:sp>
        <p:nvSpPr>
          <p:cNvPr id="4" name="TextBox 3">
            <a:extLst>
              <a:ext uri="{FF2B5EF4-FFF2-40B4-BE49-F238E27FC236}">
                <a16:creationId xmlns:a16="http://schemas.microsoft.com/office/drawing/2014/main" id="{9FEAB23E-1A62-4C0D-9D65-182CA391278B}"/>
              </a:ext>
            </a:extLst>
          </p:cNvPr>
          <p:cNvSpPr txBox="1"/>
          <p:nvPr/>
        </p:nvSpPr>
        <p:spPr>
          <a:xfrm>
            <a:off x="408575" y="1396315"/>
            <a:ext cx="5843944" cy="461665"/>
          </a:xfrm>
          <a:prstGeom prst="rect">
            <a:avLst/>
          </a:prstGeom>
          <a:noFill/>
        </p:spPr>
        <p:txBody>
          <a:bodyPr wrap="square" rtlCol="0">
            <a:spAutoFit/>
          </a:bodyPr>
          <a:lstStyle/>
          <a:p>
            <a:r>
              <a:rPr lang="en-US" sz="2400" b="1" u="sng" dirty="0"/>
              <a:t>Definition of “Sexual Misconduct”:</a:t>
            </a:r>
          </a:p>
        </p:txBody>
      </p:sp>
      <p:pic>
        <p:nvPicPr>
          <p:cNvPr id="7" name="Picture 6">
            <a:extLst>
              <a:ext uri="{FF2B5EF4-FFF2-40B4-BE49-F238E27FC236}">
                <a16:creationId xmlns:a16="http://schemas.microsoft.com/office/drawing/2014/main" id="{89C2CC32-40E1-E743-832A-C250EF278937}"/>
              </a:ext>
            </a:extLst>
          </p:cNvPr>
          <p:cNvPicPr>
            <a:picLocks noChangeAspect="1"/>
          </p:cNvPicPr>
          <p:nvPr/>
        </p:nvPicPr>
        <p:blipFill>
          <a:blip r:embed="rId3"/>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4155132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059E13-00E2-48FF-A187-22B264052429}"/>
              </a:ext>
            </a:extLst>
          </p:cNvPr>
          <p:cNvSpPr txBox="1"/>
          <p:nvPr/>
        </p:nvSpPr>
        <p:spPr>
          <a:xfrm>
            <a:off x="408575" y="2026508"/>
            <a:ext cx="8018733" cy="3970318"/>
          </a:xfrm>
          <a:prstGeom prst="rect">
            <a:avLst/>
          </a:prstGeom>
          <a:noFill/>
        </p:spPr>
        <p:txBody>
          <a:bodyPr wrap="square" rtlCol="0">
            <a:spAutoFit/>
          </a:bodyPr>
          <a:lstStyle/>
          <a:p>
            <a:r>
              <a:rPr lang="en-US" dirty="0"/>
              <a:t>CASE 1</a:t>
            </a:r>
          </a:p>
          <a:p>
            <a:r>
              <a:rPr lang="en-US" dirty="0"/>
              <a:t> </a:t>
            </a:r>
          </a:p>
          <a:p>
            <a:r>
              <a:rPr lang="en-US" dirty="0"/>
              <a:t>A girl's mom came to the office today to report that male  Student A had said sexually inappropriate things to her student. When the girl arrived at the office, she reported that male Student A had asked her if she liked to make telescopes. She told him that she had never made one and male Student A laughed. Confused, she repeatedly asked what he meant. Student A replied that there was a rumor going around that she touched boys penises and made them telescope.</a:t>
            </a:r>
          </a:p>
          <a:p>
            <a:r>
              <a:rPr lang="en-US" dirty="0"/>
              <a:t> </a:t>
            </a:r>
          </a:p>
          <a:p>
            <a:r>
              <a:rPr lang="en-US" dirty="0"/>
              <a:t>Severe?</a:t>
            </a:r>
          </a:p>
          <a:p>
            <a:r>
              <a:rPr lang="en-US" dirty="0"/>
              <a:t>Pervasive?</a:t>
            </a:r>
          </a:p>
          <a:p>
            <a:r>
              <a:rPr lang="en-US" dirty="0"/>
              <a:t>Objectively Offensive?</a:t>
            </a:r>
          </a:p>
          <a:p>
            <a:r>
              <a:rPr lang="en-US" dirty="0"/>
              <a:t> </a:t>
            </a:r>
          </a:p>
        </p:txBody>
      </p:sp>
      <p:sp>
        <p:nvSpPr>
          <p:cNvPr id="4" name="TextBox 3">
            <a:extLst>
              <a:ext uri="{FF2B5EF4-FFF2-40B4-BE49-F238E27FC236}">
                <a16:creationId xmlns:a16="http://schemas.microsoft.com/office/drawing/2014/main" id="{9FEAB23E-1A62-4C0D-9D65-182CA391278B}"/>
              </a:ext>
            </a:extLst>
          </p:cNvPr>
          <p:cNvSpPr txBox="1"/>
          <p:nvPr/>
        </p:nvSpPr>
        <p:spPr>
          <a:xfrm>
            <a:off x="408575" y="1396315"/>
            <a:ext cx="5843944" cy="461665"/>
          </a:xfrm>
          <a:prstGeom prst="rect">
            <a:avLst/>
          </a:prstGeom>
          <a:noFill/>
        </p:spPr>
        <p:txBody>
          <a:bodyPr wrap="square" rtlCol="0">
            <a:spAutoFit/>
          </a:bodyPr>
          <a:lstStyle/>
          <a:p>
            <a:r>
              <a:rPr lang="en-US" sz="2400" b="1" u="sng" dirty="0"/>
              <a:t>Definition of “Sexual Misconduct” (</a:t>
            </a:r>
            <a:r>
              <a:rPr lang="en-US" sz="2400" b="1" u="sng" dirty="0" err="1"/>
              <a:t>con’t</a:t>
            </a:r>
            <a:r>
              <a:rPr lang="en-US" sz="2400" b="1" u="sng" dirty="0"/>
              <a:t>):</a:t>
            </a:r>
          </a:p>
        </p:txBody>
      </p:sp>
      <p:pic>
        <p:nvPicPr>
          <p:cNvPr id="7" name="Picture 6">
            <a:extLst>
              <a:ext uri="{FF2B5EF4-FFF2-40B4-BE49-F238E27FC236}">
                <a16:creationId xmlns:a16="http://schemas.microsoft.com/office/drawing/2014/main" id="{89C2CC32-40E1-E743-832A-C250EF278937}"/>
              </a:ext>
            </a:extLst>
          </p:cNvPr>
          <p:cNvPicPr>
            <a:picLocks noChangeAspect="1"/>
          </p:cNvPicPr>
          <p:nvPr/>
        </p:nvPicPr>
        <p:blipFill>
          <a:blip r:embed="rId3"/>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442168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059E13-00E2-48FF-A187-22B264052429}"/>
              </a:ext>
            </a:extLst>
          </p:cNvPr>
          <p:cNvSpPr txBox="1"/>
          <p:nvPr/>
        </p:nvSpPr>
        <p:spPr>
          <a:xfrm>
            <a:off x="408575" y="2026508"/>
            <a:ext cx="8018733" cy="3416320"/>
          </a:xfrm>
          <a:prstGeom prst="rect">
            <a:avLst/>
          </a:prstGeom>
          <a:noFill/>
        </p:spPr>
        <p:txBody>
          <a:bodyPr wrap="square" rtlCol="0">
            <a:spAutoFit/>
          </a:bodyPr>
          <a:lstStyle/>
          <a:p>
            <a:r>
              <a:rPr lang="en-US" dirty="0"/>
              <a:t>CASE 2</a:t>
            </a:r>
          </a:p>
          <a:p>
            <a:r>
              <a:rPr lang="en-US" dirty="0"/>
              <a:t> </a:t>
            </a:r>
          </a:p>
          <a:p>
            <a:r>
              <a:rPr lang="en-US" dirty="0"/>
              <a:t>Male student was bending over to pick up a binder and a water bottle and Female 1 came out of the girls locker room with another Female student at the same time. Female thought it'd be a good idea yell, "Hey Male Student, nice view!"  Instructor had a conversation with Female 1 about sexual harassment to which Female 1 replied "I didn't know that wasn't ok."</a:t>
            </a:r>
          </a:p>
          <a:p>
            <a:r>
              <a:rPr lang="en-US" dirty="0"/>
              <a:t> </a:t>
            </a:r>
          </a:p>
          <a:p>
            <a:r>
              <a:rPr lang="en-US" dirty="0"/>
              <a:t>Severe?</a:t>
            </a:r>
          </a:p>
          <a:p>
            <a:r>
              <a:rPr lang="en-US" dirty="0"/>
              <a:t>Pervasive?</a:t>
            </a:r>
          </a:p>
          <a:p>
            <a:r>
              <a:rPr lang="en-US" dirty="0"/>
              <a:t>Objectively Offensive?</a:t>
            </a:r>
          </a:p>
          <a:p>
            <a:r>
              <a:rPr lang="en-US" dirty="0"/>
              <a:t> </a:t>
            </a:r>
          </a:p>
        </p:txBody>
      </p:sp>
      <p:sp>
        <p:nvSpPr>
          <p:cNvPr id="4" name="TextBox 3">
            <a:extLst>
              <a:ext uri="{FF2B5EF4-FFF2-40B4-BE49-F238E27FC236}">
                <a16:creationId xmlns:a16="http://schemas.microsoft.com/office/drawing/2014/main" id="{9FEAB23E-1A62-4C0D-9D65-182CA391278B}"/>
              </a:ext>
            </a:extLst>
          </p:cNvPr>
          <p:cNvSpPr txBox="1"/>
          <p:nvPr/>
        </p:nvSpPr>
        <p:spPr>
          <a:xfrm>
            <a:off x="408575" y="1396315"/>
            <a:ext cx="5843944" cy="461665"/>
          </a:xfrm>
          <a:prstGeom prst="rect">
            <a:avLst/>
          </a:prstGeom>
          <a:noFill/>
        </p:spPr>
        <p:txBody>
          <a:bodyPr wrap="square" rtlCol="0">
            <a:spAutoFit/>
          </a:bodyPr>
          <a:lstStyle/>
          <a:p>
            <a:r>
              <a:rPr lang="en-US" sz="2400" b="1" u="sng" dirty="0"/>
              <a:t>Definition of “Sexual Misconduct” (</a:t>
            </a:r>
            <a:r>
              <a:rPr lang="en-US" sz="2400" b="1" u="sng" dirty="0" err="1"/>
              <a:t>con’t</a:t>
            </a:r>
            <a:r>
              <a:rPr lang="en-US" sz="2400" b="1" u="sng" dirty="0"/>
              <a:t>):</a:t>
            </a:r>
          </a:p>
        </p:txBody>
      </p:sp>
      <p:pic>
        <p:nvPicPr>
          <p:cNvPr id="7" name="Picture 6">
            <a:extLst>
              <a:ext uri="{FF2B5EF4-FFF2-40B4-BE49-F238E27FC236}">
                <a16:creationId xmlns:a16="http://schemas.microsoft.com/office/drawing/2014/main" id="{89C2CC32-40E1-E743-832A-C250EF278937}"/>
              </a:ext>
            </a:extLst>
          </p:cNvPr>
          <p:cNvPicPr>
            <a:picLocks noChangeAspect="1"/>
          </p:cNvPicPr>
          <p:nvPr/>
        </p:nvPicPr>
        <p:blipFill>
          <a:blip r:embed="rId3"/>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3501628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693505" y="4299557"/>
            <a:ext cx="7756989" cy="1661993"/>
          </a:xfrm>
          <a:prstGeom prst="rect">
            <a:avLst/>
          </a:prstGeom>
        </p:spPr>
        <p:txBody>
          <a:bodyPr wrap="square">
            <a:spAutoFit/>
          </a:bodyPr>
          <a:lstStyle/>
          <a:p>
            <a:endParaRPr lang="en-US" dirty="0"/>
          </a:p>
          <a:p>
            <a:endParaRPr lang="en-US" dirty="0"/>
          </a:p>
          <a:p>
            <a:endParaRPr lang="en-US" dirty="0"/>
          </a:p>
          <a:p>
            <a:r>
              <a:rPr lang="en-US" dirty="0"/>
              <a:t>**Seriously Report incidents/Questions to the Title IX Coordinator.</a:t>
            </a:r>
          </a:p>
          <a:p>
            <a:endParaRPr lang="en-US" sz="3000" b="1" u="sng" dirty="0">
              <a:highlight>
                <a:srgbClr val="FFFF00"/>
              </a:highlight>
            </a:endParaRPr>
          </a:p>
        </p:txBody>
      </p:sp>
      <p:pic>
        <p:nvPicPr>
          <p:cNvPr id="4" name="Picture 3">
            <a:extLst>
              <a:ext uri="{FF2B5EF4-FFF2-40B4-BE49-F238E27FC236}">
                <a16:creationId xmlns:a16="http://schemas.microsoft.com/office/drawing/2014/main" id="{04B3E5AF-4D0A-974B-9835-303FA68E6F88}"/>
              </a:ext>
            </a:extLst>
          </p:cNvPr>
          <p:cNvPicPr>
            <a:picLocks noChangeAspect="1"/>
          </p:cNvPicPr>
          <p:nvPr/>
        </p:nvPicPr>
        <p:blipFill>
          <a:blip r:embed="rId4"/>
          <a:stretch>
            <a:fillRect/>
          </a:stretch>
        </p:blipFill>
        <p:spPr>
          <a:xfrm>
            <a:off x="745819" y="1700218"/>
            <a:ext cx="4364632" cy="2909755"/>
          </a:xfrm>
          <a:prstGeom prst="rect">
            <a:avLst/>
          </a:prstGeom>
        </p:spPr>
      </p:pic>
      <p:sp>
        <p:nvSpPr>
          <p:cNvPr id="2" name="Rectangle 1">
            <a:extLst>
              <a:ext uri="{FF2B5EF4-FFF2-40B4-BE49-F238E27FC236}">
                <a16:creationId xmlns:a16="http://schemas.microsoft.com/office/drawing/2014/main" id="{BD2A13F5-214B-3048-804F-19B22E17E582}"/>
              </a:ext>
            </a:extLst>
          </p:cNvPr>
          <p:cNvSpPr/>
          <p:nvPr/>
        </p:nvSpPr>
        <p:spPr>
          <a:xfrm>
            <a:off x="4260055" y="3244334"/>
            <a:ext cx="497252" cy="369332"/>
          </a:xfrm>
          <a:prstGeom prst="rect">
            <a:avLst/>
          </a:prstGeom>
        </p:spPr>
        <p:txBody>
          <a:bodyPr wrap="none">
            <a:spAutoFit/>
          </a:bodyPr>
          <a:lstStyle/>
          <a:p>
            <a:r>
              <a:rPr lang="en-US" b="1" dirty="0"/>
              <a:t>OU</a:t>
            </a:r>
            <a:endParaRPr lang="en-US" dirty="0"/>
          </a:p>
        </p:txBody>
      </p:sp>
      <p:sp>
        <p:nvSpPr>
          <p:cNvPr id="3" name="Rectangle 2">
            <a:extLst>
              <a:ext uri="{FF2B5EF4-FFF2-40B4-BE49-F238E27FC236}">
                <a16:creationId xmlns:a16="http://schemas.microsoft.com/office/drawing/2014/main" id="{5CF5889B-9C92-C343-8E4C-3F731370581C}"/>
              </a:ext>
            </a:extLst>
          </p:cNvPr>
          <p:cNvSpPr/>
          <p:nvPr/>
        </p:nvSpPr>
        <p:spPr>
          <a:xfrm>
            <a:off x="5405376" y="2558443"/>
            <a:ext cx="3097431" cy="1046440"/>
          </a:xfrm>
          <a:prstGeom prst="rect">
            <a:avLst/>
          </a:prstGeom>
        </p:spPr>
        <p:txBody>
          <a:bodyPr wrap="square">
            <a:spAutoFit/>
          </a:bodyPr>
          <a:lstStyle/>
          <a:p>
            <a:pPr algn="ctr"/>
            <a:r>
              <a:rPr lang="en-US" sz="4400" b="1" dirty="0"/>
              <a:t>YOU</a:t>
            </a:r>
          </a:p>
          <a:p>
            <a:pPr algn="ctr"/>
            <a:r>
              <a:rPr lang="en-US" b="1" dirty="0"/>
              <a:t>make the call</a:t>
            </a:r>
          </a:p>
        </p:txBody>
      </p:sp>
    </p:spTree>
    <p:extLst>
      <p:ext uri="{BB962C8B-B14F-4D97-AF65-F5344CB8AC3E}">
        <p14:creationId xmlns:p14="http://schemas.microsoft.com/office/powerpoint/2010/main" val="2943427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693505" y="1405886"/>
            <a:ext cx="7756989" cy="4678204"/>
          </a:xfrm>
          <a:prstGeom prst="rect">
            <a:avLst/>
          </a:prstGeom>
        </p:spPr>
        <p:txBody>
          <a:bodyPr wrap="square">
            <a:spAutoFit/>
          </a:bodyPr>
          <a:lstStyle/>
          <a:p>
            <a:r>
              <a:rPr lang="en-US" sz="2400" b="1" u="sng" dirty="0"/>
              <a:t>Definition “actual knowledge”:</a:t>
            </a:r>
          </a:p>
          <a:p>
            <a:endParaRPr lang="en-US" sz="1000" b="1" dirty="0"/>
          </a:p>
          <a:p>
            <a:pPr marL="285750" indent="-285750">
              <a:buFont typeface="Wingdings" pitchFamily="2" charset="2"/>
              <a:buChar char="§"/>
            </a:pPr>
            <a:r>
              <a:rPr lang="en-US" dirty="0"/>
              <a:t>means notice of sexual harassment or allegations </a:t>
            </a:r>
          </a:p>
          <a:p>
            <a:pPr marL="285750" indent="-285750">
              <a:buFont typeface="Wingdings" pitchFamily="2" charset="2"/>
              <a:buChar char="§"/>
            </a:pPr>
            <a:r>
              <a:rPr lang="en-US" dirty="0"/>
              <a:t>In an education program or activity  </a:t>
            </a:r>
          </a:p>
          <a:p>
            <a:pPr marL="285750" indent="-285750">
              <a:buFont typeface="Wingdings" pitchFamily="2" charset="2"/>
              <a:buChar char="§"/>
            </a:pPr>
            <a:r>
              <a:rPr lang="en-US" dirty="0"/>
              <a:t>Against a person in US</a:t>
            </a:r>
          </a:p>
          <a:p>
            <a:endParaRPr lang="en-US" dirty="0"/>
          </a:p>
          <a:p>
            <a:r>
              <a:rPr lang="en-US" dirty="0"/>
              <a:t>To:    </a:t>
            </a:r>
          </a:p>
          <a:p>
            <a:pPr marL="285750" indent="-285750">
              <a:buFont typeface="Wingdings" pitchFamily="2" charset="2"/>
              <a:buChar char="§"/>
            </a:pPr>
            <a:r>
              <a:rPr lang="en-US" dirty="0"/>
              <a:t>Title IX Coordinator</a:t>
            </a:r>
          </a:p>
          <a:p>
            <a:pPr marL="285750" indent="-285750">
              <a:buFont typeface="Wingdings" pitchFamily="2" charset="2"/>
              <a:buChar char="§"/>
            </a:pPr>
            <a:r>
              <a:rPr lang="en-US" dirty="0"/>
              <a:t>any </a:t>
            </a:r>
            <a:r>
              <a:rPr lang="en-US" u="sng" dirty="0"/>
              <a:t>school official </a:t>
            </a:r>
            <a:r>
              <a:rPr lang="en-US" dirty="0"/>
              <a:t>who has authority to institute corrective measures on behalf of the District; </a:t>
            </a:r>
          </a:p>
          <a:p>
            <a:pPr marL="285750" indent="-285750">
              <a:buFont typeface="Wingdings" pitchFamily="2" charset="2"/>
              <a:buChar char="§"/>
            </a:pPr>
            <a:r>
              <a:rPr lang="en-US" dirty="0"/>
              <a:t>or </a:t>
            </a:r>
            <a:r>
              <a:rPr lang="en-US" b="1" u="sng" dirty="0">
                <a:highlight>
                  <a:srgbClr val="FFFF00"/>
                </a:highlight>
              </a:rPr>
              <a:t>to any elementary or secondary school employee.  </a:t>
            </a:r>
          </a:p>
          <a:p>
            <a:endParaRPr lang="en-US" dirty="0"/>
          </a:p>
          <a:p>
            <a:endParaRPr lang="en-US" dirty="0"/>
          </a:p>
          <a:p>
            <a:r>
              <a:rPr lang="en-US" dirty="0"/>
              <a:t>**Report incidents of sexual harassment to the Title IX Coordinator or Deputy Title IX Coordinator (s).**</a:t>
            </a:r>
          </a:p>
          <a:p>
            <a:endParaRPr lang="en-US" sz="3000" b="1" u="sng" dirty="0">
              <a:highlight>
                <a:srgbClr val="FFFF00"/>
              </a:highlight>
            </a:endParaRPr>
          </a:p>
        </p:txBody>
      </p:sp>
    </p:spTree>
    <p:extLst>
      <p:ext uri="{BB962C8B-B14F-4D97-AF65-F5344CB8AC3E}">
        <p14:creationId xmlns:p14="http://schemas.microsoft.com/office/powerpoint/2010/main" val="2044370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F31CE5C-ACD5-44C3-A89B-7A5AE0F3E916}"/>
              </a:ext>
            </a:extLst>
          </p:cNvPr>
          <p:cNvSpPr/>
          <p:nvPr/>
        </p:nvSpPr>
        <p:spPr>
          <a:xfrm>
            <a:off x="1444201" y="1461345"/>
            <a:ext cx="6115777" cy="762388"/>
          </a:xfrm>
          <a:prstGeom prst="rect">
            <a:avLst/>
          </a:prstGeom>
        </p:spPr>
        <p:txBody>
          <a:bodyPr wrap="none">
            <a:spAutoFit/>
          </a:bodyPr>
          <a:lstStyle/>
          <a:p>
            <a:pPr algn="ctr">
              <a:lnSpc>
                <a:spcPct val="90000"/>
              </a:lnSpc>
              <a:spcBef>
                <a:spcPct val="0"/>
              </a:spcBef>
              <a:spcAft>
                <a:spcPts val="450"/>
              </a:spcAft>
            </a:pPr>
            <a:r>
              <a:rPr lang="en-US" sz="2775" b="1" u="sng" dirty="0">
                <a:ln w="3175" cmpd="sng">
                  <a:noFill/>
                </a:ln>
                <a:solidFill>
                  <a:srgbClr val="262626"/>
                </a:solidFill>
              </a:rPr>
              <a:t>Incident Report and Initial Assessment </a:t>
            </a:r>
          </a:p>
          <a:p>
            <a:pPr algn="ctr">
              <a:lnSpc>
                <a:spcPct val="90000"/>
              </a:lnSpc>
              <a:spcBef>
                <a:spcPct val="0"/>
              </a:spcBef>
              <a:spcAft>
                <a:spcPts val="450"/>
              </a:spcAft>
            </a:pPr>
            <a:r>
              <a:rPr lang="en-US" sz="1600" b="1" u="sng" dirty="0">
                <a:ln w="3175" cmpd="sng">
                  <a:noFill/>
                </a:ln>
                <a:solidFill>
                  <a:srgbClr val="262626"/>
                </a:solidFill>
              </a:rPr>
              <a:t>(When does Title IX Apply?)</a:t>
            </a:r>
          </a:p>
        </p:txBody>
      </p:sp>
      <p:sp>
        <p:nvSpPr>
          <p:cNvPr id="6" name="TextBox 5">
            <a:extLst>
              <a:ext uri="{FF2B5EF4-FFF2-40B4-BE49-F238E27FC236}">
                <a16:creationId xmlns:a16="http://schemas.microsoft.com/office/drawing/2014/main" id="{B07CD7D3-84B0-2449-8F30-611B50FFB703}"/>
              </a:ext>
            </a:extLst>
          </p:cNvPr>
          <p:cNvSpPr txBox="1"/>
          <p:nvPr/>
        </p:nvSpPr>
        <p:spPr>
          <a:xfrm>
            <a:off x="950976" y="2223733"/>
            <a:ext cx="7266267" cy="3477875"/>
          </a:xfrm>
          <a:prstGeom prst="rect">
            <a:avLst/>
          </a:prstGeom>
          <a:noFill/>
        </p:spPr>
        <p:txBody>
          <a:bodyPr wrap="square" rtlCol="0">
            <a:spAutoFit/>
          </a:bodyPr>
          <a:lstStyle/>
          <a:p>
            <a:endParaRPr lang="en-US" sz="2000" dirty="0"/>
          </a:p>
          <a:p>
            <a:r>
              <a:rPr lang="en-US" sz="2000" dirty="0"/>
              <a:t>Part 1:  Jurisdictional Issues and Questions?</a:t>
            </a:r>
          </a:p>
          <a:p>
            <a:pPr marL="285750" indent="-285750">
              <a:buFont typeface="Wingdings" pitchFamily="2" charset="2"/>
              <a:buChar char="§"/>
            </a:pPr>
            <a:r>
              <a:rPr lang="en-US" dirty="0"/>
              <a:t>Does the District have control over the harasser and the context of the harassment?   Is it part of an “education program or activity”  meaning . . .</a:t>
            </a:r>
          </a:p>
          <a:p>
            <a:pPr marL="742950" lvl="1" indent="-285750">
              <a:buFont typeface="Courier New" panose="02070309020205020404" pitchFamily="49" charset="0"/>
              <a:buChar char="o"/>
            </a:pPr>
            <a:r>
              <a:rPr lang="en-US" b="1" dirty="0"/>
              <a:t>Location, events, or circumstances under substantial control?</a:t>
            </a:r>
          </a:p>
          <a:p>
            <a:pPr marL="742950" lvl="1" indent="-285750">
              <a:buFont typeface="Courier New" panose="02070309020205020404" pitchFamily="49" charset="0"/>
              <a:buChar char="o"/>
            </a:pPr>
            <a:r>
              <a:rPr lang="en-US" dirty="0"/>
              <a:t>Any building owned or controlled by an officially recognized student organization</a:t>
            </a:r>
          </a:p>
          <a:p>
            <a:endParaRPr lang="en-US" dirty="0"/>
          </a:p>
          <a:p>
            <a:pPr marL="285750" indent="-285750">
              <a:buFont typeface="Wingdings" pitchFamily="2" charset="2"/>
              <a:buChar char="§"/>
            </a:pPr>
            <a:r>
              <a:rPr lang="en-US" dirty="0"/>
              <a:t>A person in the United States.</a:t>
            </a:r>
          </a:p>
          <a:p>
            <a:endParaRPr lang="en-US" dirty="0"/>
          </a:p>
          <a:p>
            <a:r>
              <a:rPr lang="en-US" dirty="0"/>
              <a:t>If no jurisdiction, Title IX does not apply, </a:t>
            </a:r>
            <a:r>
              <a:rPr lang="en-US" u="sng" dirty="0"/>
              <a:t>BUT others policies may apply.</a:t>
            </a:r>
            <a:r>
              <a:rPr lang="en-US" dirty="0"/>
              <a:t>    </a:t>
            </a:r>
          </a:p>
        </p:txBody>
      </p:sp>
    </p:spTree>
    <p:extLst>
      <p:ext uri="{BB962C8B-B14F-4D97-AF65-F5344CB8AC3E}">
        <p14:creationId xmlns:p14="http://schemas.microsoft.com/office/powerpoint/2010/main" val="3557950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F31CE5C-ACD5-44C3-A89B-7A5AE0F3E916}"/>
              </a:ext>
            </a:extLst>
          </p:cNvPr>
          <p:cNvSpPr/>
          <p:nvPr/>
        </p:nvSpPr>
        <p:spPr>
          <a:xfrm>
            <a:off x="1200961" y="1461345"/>
            <a:ext cx="6602257" cy="1659300"/>
          </a:xfrm>
          <a:prstGeom prst="rect">
            <a:avLst/>
          </a:prstGeom>
        </p:spPr>
        <p:txBody>
          <a:bodyPr wrap="none">
            <a:spAutoFit/>
          </a:bodyPr>
          <a:lstStyle/>
          <a:p>
            <a:pPr algn="ctr">
              <a:lnSpc>
                <a:spcPct val="90000"/>
              </a:lnSpc>
              <a:spcBef>
                <a:spcPct val="0"/>
              </a:spcBef>
              <a:spcAft>
                <a:spcPts val="450"/>
              </a:spcAft>
            </a:pPr>
            <a:r>
              <a:rPr lang="en-US" sz="2775" b="1" u="sng" dirty="0">
                <a:ln w="3175" cmpd="sng">
                  <a:noFill/>
                </a:ln>
                <a:solidFill>
                  <a:srgbClr val="262626"/>
                </a:solidFill>
              </a:rPr>
              <a:t>Incident Report and Initial Assessment</a:t>
            </a:r>
          </a:p>
          <a:p>
            <a:pPr algn="ctr">
              <a:lnSpc>
                <a:spcPct val="90000"/>
              </a:lnSpc>
              <a:spcBef>
                <a:spcPct val="0"/>
              </a:spcBef>
              <a:spcAft>
                <a:spcPts val="450"/>
              </a:spcAft>
            </a:pPr>
            <a:r>
              <a:rPr lang="en-US" sz="1600" b="1" u="sng" dirty="0">
                <a:ln w="3175" cmpd="sng">
                  <a:noFill/>
                </a:ln>
                <a:solidFill>
                  <a:srgbClr val="262626"/>
                </a:solidFill>
              </a:rPr>
              <a:t>(When does Title IX Apply? </a:t>
            </a:r>
            <a:r>
              <a:rPr lang="en-US" sz="1600" b="1" u="sng" dirty="0" err="1">
                <a:ln w="3175" cmpd="sng">
                  <a:noFill/>
                </a:ln>
                <a:solidFill>
                  <a:srgbClr val="262626"/>
                </a:solidFill>
              </a:rPr>
              <a:t>Con’t</a:t>
            </a:r>
            <a:r>
              <a:rPr lang="en-US" sz="1600" b="1" u="sng" dirty="0">
                <a:ln w="3175" cmpd="sng">
                  <a:noFill/>
                </a:ln>
                <a:solidFill>
                  <a:srgbClr val="262626"/>
                </a:solidFill>
              </a:rPr>
              <a:t>)</a:t>
            </a:r>
          </a:p>
          <a:p>
            <a:pPr algn="ctr">
              <a:lnSpc>
                <a:spcPct val="90000"/>
              </a:lnSpc>
              <a:spcBef>
                <a:spcPct val="0"/>
              </a:spcBef>
              <a:spcAft>
                <a:spcPts val="450"/>
              </a:spcAft>
            </a:pPr>
            <a:endParaRPr lang="en-US" sz="2775" b="1" dirty="0">
              <a:ln w="3175" cmpd="sng">
                <a:noFill/>
              </a:ln>
              <a:solidFill>
                <a:srgbClr val="262626"/>
              </a:solidFill>
            </a:endParaRPr>
          </a:p>
          <a:p>
            <a:pPr>
              <a:lnSpc>
                <a:spcPct val="90000"/>
              </a:lnSpc>
              <a:spcBef>
                <a:spcPct val="0"/>
              </a:spcBef>
              <a:spcAft>
                <a:spcPts val="450"/>
              </a:spcAft>
            </a:pPr>
            <a:endParaRPr lang="en-US" sz="2775" b="1" dirty="0">
              <a:ln w="3175" cmpd="sng">
                <a:noFill/>
              </a:ln>
              <a:solidFill>
                <a:srgbClr val="262626"/>
              </a:solidFill>
            </a:endParaRPr>
          </a:p>
        </p:txBody>
      </p:sp>
      <p:sp>
        <p:nvSpPr>
          <p:cNvPr id="2" name="TextBox 1">
            <a:extLst>
              <a:ext uri="{FF2B5EF4-FFF2-40B4-BE49-F238E27FC236}">
                <a16:creationId xmlns:a16="http://schemas.microsoft.com/office/drawing/2014/main" id="{12E73C21-F093-8E40-A5DB-37CB8844AD72}"/>
              </a:ext>
            </a:extLst>
          </p:cNvPr>
          <p:cNvSpPr txBox="1"/>
          <p:nvPr/>
        </p:nvSpPr>
        <p:spPr>
          <a:xfrm>
            <a:off x="902209" y="2474977"/>
            <a:ext cx="7525100" cy="3693319"/>
          </a:xfrm>
          <a:prstGeom prst="rect">
            <a:avLst/>
          </a:prstGeom>
          <a:noFill/>
        </p:spPr>
        <p:txBody>
          <a:bodyPr wrap="square" rtlCol="0">
            <a:spAutoFit/>
          </a:bodyPr>
          <a:lstStyle/>
          <a:p>
            <a:r>
              <a:rPr lang="en-US" dirty="0"/>
              <a:t>Part 2:    Does the conduct or alleged conduct meet the </a:t>
            </a:r>
            <a:r>
              <a:rPr lang="en-US" b="1" u="sng" dirty="0"/>
              <a:t>definition for sexual harassment</a:t>
            </a:r>
            <a:r>
              <a:rPr lang="en-US" dirty="0"/>
              <a:t> under the new regulations?</a:t>
            </a:r>
          </a:p>
          <a:p>
            <a:endParaRPr lang="en-US" dirty="0"/>
          </a:p>
          <a:p>
            <a:r>
              <a:rPr lang="en-US" dirty="0"/>
              <a:t>Quid Pro Quo?</a:t>
            </a:r>
          </a:p>
          <a:p>
            <a:r>
              <a:rPr lang="en-US" dirty="0"/>
              <a:t>Sexual Harassment?   </a:t>
            </a:r>
          </a:p>
          <a:p>
            <a:r>
              <a:rPr lang="en-US" dirty="0"/>
              <a:t>	Severe</a:t>
            </a:r>
          </a:p>
          <a:p>
            <a:r>
              <a:rPr lang="en-US" dirty="0"/>
              <a:t>	Pervasive; and </a:t>
            </a:r>
          </a:p>
          <a:p>
            <a:r>
              <a:rPr lang="en-US" dirty="0"/>
              <a:t>	Objectively reasonable</a:t>
            </a:r>
          </a:p>
          <a:p>
            <a:r>
              <a:rPr lang="en-US" dirty="0"/>
              <a:t>Sexual assault (forcible rape, forcible sodomy, forcible fondling), dating violence, domestic violence, or stalking (criminal sexual behavior).</a:t>
            </a:r>
          </a:p>
          <a:p>
            <a:endParaRPr lang="en-US" dirty="0"/>
          </a:p>
          <a:p>
            <a:r>
              <a:rPr lang="en-US" dirty="0"/>
              <a:t>If conduct does not meet definition of sexual harassment, Title IX does not apply, </a:t>
            </a:r>
            <a:r>
              <a:rPr lang="en-US" b="1" u="sng" dirty="0"/>
              <a:t>BUT</a:t>
            </a:r>
            <a:r>
              <a:rPr lang="en-US" u="sng" dirty="0"/>
              <a:t> other policies may apply</a:t>
            </a:r>
            <a:r>
              <a:rPr lang="en-US" dirty="0"/>
              <a:t>. </a:t>
            </a:r>
          </a:p>
        </p:txBody>
      </p:sp>
    </p:spTree>
    <p:extLst>
      <p:ext uri="{BB962C8B-B14F-4D97-AF65-F5344CB8AC3E}">
        <p14:creationId xmlns:p14="http://schemas.microsoft.com/office/powerpoint/2010/main" val="1861583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F31CE5C-ACD5-44C3-A89B-7A5AE0F3E916}"/>
              </a:ext>
            </a:extLst>
          </p:cNvPr>
          <p:cNvSpPr/>
          <p:nvPr/>
        </p:nvSpPr>
        <p:spPr>
          <a:xfrm>
            <a:off x="1308368" y="1461345"/>
            <a:ext cx="6387454" cy="1659300"/>
          </a:xfrm>
          <a:prstGeom prst="rect">
            <a:avLst/>
          </a:prstGeom>
        </p:spPr>
        <p:txBody>
          <a:bodyPr wrap="none">
            <a:spAutoFit/>
          </a:bodyPr>
          <a:lstStyle/>
          <a:p>
            <a:pPr algn="ctr">
              <a:lnSpc>
                <a:spcPct val="90000"/>
              </a:lnSpc>
              <a:spcBef>
                <a:spcPct val="0"/>
              </a:spcBef>
              <a:spcAft>
                <a:spcPts val="450"/>
              </a:spcAft>
            </a:pPr>
            <a:r>
              <a:rPr lang="en-US" sz="2775" b="1" u="sng" dirty="0">
                <a:ln w="3175" cmpd="sng">
                  <a:noFill/>
                </a:ln>
                <a:solidFill>
                  <a:srgbClr val="262626"/>
                </a:solidFill>
              </a:rPr>
              <a:t>Incident Report and Initial Assessment</a:t>
            </a:r>
          </a:p>
          <a:p>
            <a:pPr algn="ctr">
              <a:lnSpc>
                <a:spcPct val="90000"/>
              </a:lnSpc>
              <a:spcBef>
                <a:spcPct val="0"/>
              </a:spcBef>
              <a:spcAft>
                <a:spcPts val="450"/>
              </a:spcAft>
            </a:pPr>
            <a:r>
              <a:rPr lang="en-US" sz="1600" b="1" u="sng" dirty="0">
                <a:ln w="3175" cmpd="sng">
                  <a:noFill/>
                </a:ln>
                <a:solidFill>
                  <a:srgbClr val="262626"/>
                </a:solidFill>
              </a:rPr>
              <a:t>(When does Title IX Apply? </a:t>
            </a:r>
            <a:r>
              <a:rPr lang="en-US" sz="1600" b="1" u="sng" dirty="0" err="1">
                <a:ln w="3175" cmpd="sng">
                  <a:noFill/>
                </a:ln>
                <a:solidFill>
                  <a:srgbClr val="262626"/>
                </a:solidFill>
              </a:rPr>
              <a:t>Con’t</a:t>
            </a:r>
            <a:r>
              <a:rPr lang="en-US" sz="1600" b="1" u="sng" dirty="0">
                <a:ln w="3175" cmpd="sng">
                  <a:noFill/>
                </a:ln>
                <a:solidFill>
                  <a:srgbClr val="262626"/>
                </a:solidFill>
              </a:rPr>
              <a:t>)</a:t>
            </a:r>
          </a:p>
          <a:p>
            <a:pPr algn="ctr">
              <a:lnSpc>
                <a:spcPct val="90000"/>
              </a:lnSpc>
              <a:spcBef>
                <a:spcPct val="0"/>
              </a:spcBef>
              <a:spcAft>
                <a:spcPts val="450"/>
              </a:spcAft>
            </a:pPr>
            <a:endParaRPr lang="en-US" sz="2775" b="1" dirty="0">
              <a:ln w="3175" cmpd="sng">
                <a:noFill/>
              </a:ln>
              <a:solidFill>
                <a:srgbClr val="262626"/>
              </a:solidFill>
            </a:endParaRPr>
          </a:p>
          <a:p>
            <a:pPr>
              <a:lnSpc>
                <a:spcPct val="90000"/>
              </a:lnSpc>
              <a:spcBef>
                <a:spcPct val="0"/>
              </a:spcBef>
              <a:spcAft>
                <a:spcPts val="450"/>
              </a:spcAft>
            </a:pPr>
            <a:endParaRPr lang="en-US" sz="2775" b="1" dirty="0">
              <a:ln w="3175" cmpd="sng">
                <a:noFill/>
              </a:ln>
              <a:solidFill>
                <a:srgbClr val="262626"/>
              </a:solidFill>
            </a:endParaRPr>
          </a:p>
        </p:txBody>
      </p:sp>
      <p:sp>
        <p:nvSpPr>
          <p:cNvPr id="2" name="TextBox 1">
            <a:extLst>
              <a:ext uri="{FF2B5EF4-FFF2-40B4-BE49-F238E27FC236}">
                <a16:creationId xmlns:a16="http://schemas.microsoft.com/office/drawing/2014/main" id="{12E73C21-F093-8E40-A5DB-37CB8844AD72}"/>
              </a:ext>
            </a:extLst>
          </p:cNvPr>
          <p:cNvSpPr txBox="1"/>
          <p:nvPr/>
        </p:nvSpPr>
        <p:spPr>
          <a:xfrm>
            <a:off x="987552" y="2572513"/>
            <a:ext cx="7439756" cy="3693319"/>
          </a:xfrm>
          <a:prstGeom prst="rect">
            <a:avLst/>
          </a:prstGeom>
          <a:noFill/>
        </p:spPr>
        <p:txBody>
          <a:bodyPr wrap="square" rtlCol="0">
            <a:spAutoFit/>
          </a:bodyPr>
          <a:lstStyle/>
          <a:p>
            <a:r>
              <a:rPr lang="en-US" dirty="0"/>
              <a:t>Promptly contact the complainant</a:t>
            </a:r>
          </a:p>
          <a:p>
            <a:endParaRPr lang="en-US" dirty="0"/>
          </a:p>
          <a:p>
            <a:r>
              <a:rPr lang="en-US" dirty="0"/>
              <a:t>Consider the complainant’s wishes (legal/guardian) on how to address the issue</a:t>
            </a:r>
          </a:p>
          <a:p>
            <a:endParaRPr lang="en-US" dirty="0"/>
          </a:p>
          <a:p>
            <a:r>
              <a:rPr lang="en-US" dirty="0"/>
              <a:t>Explain process of filing a formal complaint (Form on Legal Services site)</a:t>
            </a:r>
          </a:p>
          <a:p>
            <a:endParaRPr lang="en-US" dirty="0"/>
          </a:p>
          <a:p>
            <a:r>
              <a:rPr lang="en-US" dirty="0"/>
              <a:t>*Actual knowledge triggers Title IX supportive measures.   Consider the “down-stream effects”    The definition of sexual harassment arguable covers the in-program effects of out-of-program misconduct (i.e., nexus).   </a:t>
            </a:r>
          </a:p>
          <a:p>
            <a:endParaRPr lang="en-US" dirty="0"/>
          </a:p>
          <a:p>
            <a:r>
              <a:rPr lang="en-US" dirty="0"/>
              <a:t>If supportive measures are not provided, document why.   </a:t>
            </a:r>
          </a:p>
          <a:p>
            <a:r>
              <a:rPr lang="en-US" dirty="0"/>
              <a:t>  </a:t>
            </a:r>
          </a:p>
        </p:txBody>
      </p:sp>
    </p:spTree>
    <p:extLst>
      <p:ext uri="{BB962C8B-B14F-4D97-AF65-F5344CB8AC3E}">
        <p14:creationId xmlns:p14="http://schemas.microsoft.com/office/powerpoint/2010/main" val="3131938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844952" y="1527858"/>
            <a:ext cx="7692872" cy="3662541"/>
          </a:xfrm>
          <a:prstGeom prst="rect">
            <a:avLst/>
          </a:prstGeom>
        </p:spPr>
        <p:txBody>
          <a:bodyPr wrap="square">
            <a:spAutoFit/>
          </a:bodyPr>
          <a:lstStyle/>
          <a:p>
            <a:pPr algn="ctr"/>
            <a:r>
              <a:rPr lang="en-US" sz="2800" b="1" u="sng" dirty="0"/>
              <a:t>Supportive Measures</a:t>
            </a:r>
          </a:p>
          <a:p>
            <a:pPr algn="ctr"/>
            <a:endParaRPr lang="en-US" sz="2400" b="1" u="sng" dirty="0"/>
          </a:p>
          <a:p>
            <a:r>
              <a:rPr lang="en-US" dirty="0"/>
              <a:t>Non-disciplinary, non-punitive</a:t>
            </a:r>
          </a:p>
          <a:p>
            <a:r>
              <a:rPr lang="en-US" dirty="0"/>
              <a:t>Individualized services</a:t>
            </a:r>
          </a:p>
          <a:p>
            <a:r>
              <a:rPr lang="en-US" dirty="0"/>
              <a:t>Restore or preserve equal access</a:t>
            </a:r>
          </a:p>
          <a:p>
            <a:r>
              <a:rPr lang="en-US" dirty="0"/>
              <a:t>Without fee or charge</a:t>
            </a:r>
          </a:p>
          <a:p>
            <a:r>
              <a:rPr lang="en-US" dirty="0"/>
              <a:t>Without burdening  the other party</a:t>
            </a:r>
          </a:p>
          <a:p>
            <a:r>
              <a:rPr lang="en-US" dirty="0"/>
              <a:t>Protect safety; deter sexual harassment</a:t>
            </a:r>
          </a:p>
          <a:p>
            <a:r>
              <a:rPr lang="en-US" dirty="0"/>
              <a:t>Remedy on behalf of community, not just parties</a:t>
            </a:r>
          </a:p>
          <a:p>
            <a:endParaRPr lang="en-US" dirty="0"/>
          </a:p>
          <a:p>
            <a:r>
              <a:rPr lang="en-US" dirty="0"/>
              <a:t>Examples:  counseling, escorting students, no-contact orders, leave of absences, increased security, schedule adjustments, extension of deadlines</a:t>
            </a:r>
          </a:p>
        </p:txBody>
      </p:sp>
    </p:spTree>
    <p:extLst>
      <p:ext uri="{BB962C8B-B14F-4D97-AF65-F5344CB8AC3E}">
        <p14:creationId xmlns:p14="http://schemas.microsoft.com/office/powerpoint/2010/main" val="595114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17630" y="1574156"/>
            <a:ext cx="7820195" cy="4647426"/>
          </a:xfrm>
          <a:prstGeom prst="rect">
            <a:avLst/>
          </a:prstGeom>
        </p:spPr>
        <p:txBody>
          <a:bodyPr wrap="square">
            <a:spAutoFit/>
          </a:bodyPr>
          <a:lstStyle/>
          <a:p>
            <a:pPr algn="ctr"/>
            <a:r>
              <a:rPr lang="en-US" sz="2800" b="1" u="sng" dirty="0"/>
              <a:t>Meeting with Complainant</a:t>
            </a:r>
          </a:p>
          <a:p>
            <a:pPr algn="ctr"/>
            <a:endParaRPr lang="en-US" sz="2400" b="1" u="sng" dirty="0"/>
          </a:p>
          <a:p>
            <a:pPr marL="342900" indent="-342900">
              <a:buFont typeface="Wingdings" pitchFamily="2" charset="2"/>
              <a:buChar char="§"/>
            </a:pPr>
            <a:r>
              <a:rPr lang="en-US" sz="2000" dirty="0">
                <a:solidFill>
                  <a:srgbClr val="000000"/>
                </a:solidFill>
              </a:rPr>
              <a:t>Evaluate safety concerns and implement emergency removal if justified </a:t>
            </a:r>
          </a:p>
          <a:p>
            <a:pPr marL="800100" lvl="1" indent="-342900">
              <a:buFont typeface="Courier New" panose="02070309020205020404" pitchFamily="49" charset="0"/>
              <a:buChar char="o"/>
            </a:pPr>
            <a:r>
              <a:rPr lang="en-US" sz="2000" dirty="0">
                <a:solidFill>
                  <a:srgbClr val="000000"/>
                </a:solidFill>
              </a:rPr>
              <a:t>Emergency removal requires risk and safety analysis </a:t>
            </a:r>
          </a:p>
          <a:p>
            <a:pPr marL="800100" lvl="1" indent="-342900">
              <a:buFont typeface="Courier New" panose="02070309020205020404" pitchFamily="49" charset="0"/>
              <a:buChar char="o"/>
            </a:pPr>
            <a:r>
              <a:rPr lang="en-US" sz="2000" dirty="0">
                <a:solidFill>
                  <a:srgbClr val="000000"/>
                </a:solidFill>
              </a:rPr>
              <a:t>Respondent may challenge removal, usually after it is implemented</a:t>
            </a:r>
          </a:p>
          <a:p>
            <a:pPr marL="800100" lvl="1" indent="-342900">
              <a:buFont typeface="Courier New" panose="02070309020205020404" pitchFamily="49" charset="0"/>
              <a:buChar char="o"/>
            </a:pPr>
            <a:r>
              <a:rPr lang="en-US" sz="2000" dirty="0">
                <a:solidFill>
                  <a:srgbClr val="000000"/>
                </a:solidFill>
              </a:rPr>
              <a:t>*Employee is harasser – administrative leave</a:t>
            </a:r>
          </a:p>
          <a:p>
            <a:pPr marL="342900" indent="-342900">
              <a:buFont typeface="Wingdings" pitchFamily="2" charset="2"/>
              <a:buChar char="§"/>
            </a:pPr>
            <a:r>
              <a:rPr lang="en-US" sz="2000" dirty="0">
                <a:solidFill>
                  <a:srgbClr val="000000"/>
                </a:solidFill>
              </a:rPr>
              <a:t>Offer supportive measures</a:t>
            </a:r>
          </a:p>
          <a:p>
            <a:pPr marL="342900" indent="-342900">
              <a:buFont typeface="Wingdings" pitchFamily="2" charset="2"/>
              <a:buChar char="§"/>
            </a:pPr>
            <a:r>
              <a:rPr lang="en-US" sz="2000" dirty="0">
                <a:solidFill>
                  <a:srgbClr val="000000"/>
                </a:solidFill>
              </a:rPr>
              <a:t>Explain grievance process including disclosure of witnesses and evidence to both parties, advisors</a:t>
            </a:r>
          </a:p>
          <a:p>
            <a:pPr marL="342900" indent="-342900">
              <a:buFont typeface="Wingdings" pitchFamily="2" charset="2"/>
              <a:buChar char="§"/>
            </a:pPr>
            <a:r>
              <a:rPr lang="en-US" sz="2000" dirty="0">
                <a:solidFill>
                  <a:srgbClr val="000000"/>
                </a:solidFill>
              </a:rPr>
              <a:t>Determine if Title IX Jurisdiction applies </a:t>
            </a:r>
          </a:p>
          <a:p>
            <a:pPr marL="342900" indent="-342900">
              <a:buFont typeface="Wingdings" pitchFamily="2" charset="2"/>
              <a:buChar char="§"/>
            </a:pPr>
            <a:r>
              <a:rPr lang="en-US" sz="2000" dirty="0">
                <a:solidFill>
                  <a:srgbClr val="000000"/>
                </a:solidFill>
              </a:rPr>
              <a:t>Describe informal resolution – voluntarily agreement </a:t>
            </a:r>
          </a:p>
          <a:p>
            <a:endParaRPr lang="en-US" sz="2400" b="1" u="sng" dirty="0"/>
          </a:p>
        </p:txBody>
      </p:sp>
    </p:spTree>
    <p:extLst>
      <p:ext uri="{BB962C8B-B14F-4D97-AF65-F5344CB8AC3E}">
        <p14:creationId xmlns:p14="http://schemas.microsoft.com/office/powerpoint/2010/main" val="2239591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4493538"/>
          </a:xfrm>
          <a:prstGeom prst="rect">
            <a:avLst/>
          </a:prstGeom>
        </p:spPr>
        <p:txBody>
          <a:bodyPr wrap="square">
            <a:spAutoFit/>
          </a:bodyPr>
          <a:lstStyle/>
          <a:p>
            <a:pPr algn="ctr"/>
            <a:r>
              <a:rPr lang="en-US" sz="2800" b="1" u="sng" dirty="0"/>
              <a:t>Formal Complaint</a:t>
            </a:r>
          </a:p>
          <a:p>
            <a:pPr algn="ctr"/>
            <a:endParaRPr lang="en-US" sz="2000" b="1" u="sng" dirty="0"/>
          </a:p>
          <a:p>
            <a:pPr lvl="0"/>
            <a:r>
              <a:rPr lang="en-US" dirty="0"/>
              <a:t>Means a </a:t>
            </a:r>
            <a:r>
              <a:rPr lang="en-US" b="1" u="sng" dirty="0"/>
              <a:t>document</a:t>
            </a:r>
            <a:r>
              <a:rPr lang="en-US" dirty="0"/>
              <a:t> filed by a </a:t>
            </a:r>
            <a:r>
              <a:rPr lang="en-US" b="1" u="sng" dirty="0"/>
              <a:t>complainant</a:t>
            </a:r>
            <a:r>
              <a:rPr lang="en-US" dirty="0"/>
              <a:t> or </a:t>
            </a:r>
            <a:r>
              <a:rPr lang="en-US" b="1" u="sng" dirty="0"/>
              <a:t>signed by the Title IX Coordinator</a:t>
            </a:r>
            <a:r>
              <a:rPr lang="en-US" dirty="0"/>
              <a:t> alleging sexual harassment against a respondent and requesting that the District investigate. </a:t>
            </a:r>
          </a:p>
          <a:p>
            <a:pPr lvl="0"/>
            <a:endParaRPr lang="en-US" dirty="0"/>
          </a:p>
          <a:p>
            <a:pPr lvl="0"/>
            <a:r>
              <a:rPr lang="en-US" dirty="0"/>
              <a:t>Filed with the Title IX Coordinator in person, mail, or email.  (Legal Services)</a:t>
            </a:r>
          </a:p>
          <a:p>
            <a:pPr lvl="0"/>
            <a:endParaRPr lang="en-US" dirty="0"/>
          </a:p>
          <a:p>
            <a:pPr lvl="0"/>
            <a:r>
              <a:rPr lang="en-US" dirty="0"/>
              <a:t>A parent/legal guardian may sign on behalf of a minor complainant. </a:t>
            </a:r>
          </a:p>
          <a:p>
            <a:pPr lvl="0"/>
            <a:endParaRPr lang="en-US" dirty="0"/>
          </a:p>
          <a:p>
            <a:pPr lvl="0"/>
            <a:r>
              <a:rPr lang="en-US" dirty="0"/>
              <a:t>Formal Complaint triggers obligation to investigate/grievance process.    </a:t>
            </a:r>
          </a:p>
          <a:p>
            <a:endParaRPr lang="en-US" sz="2800" dirty="0"/>
          </a:p>
          <a:p>
            <a:pPr algn="ctr"/>
            <a:endParaRPr lang="en-US" sz="2400" b="1" u="sng" dirty="0"/>
          </a:p>
          <a:p>
            <a:endParaRPr lang="en-US" sz="2400" b="1" u="sng" dirty="0"/>
          </a:p>
        </p:txBody>
      </p:sp>
    </p:spTree>
    <p:extLst>
      <p:ext uri="{BB962C8B-B14F-4D97-AF65-F5344CB8AC3E}">
        <p14:creationId xmlns:p14="http://schemas.microsoft.com/office/powerpoint/2010/main" val="1328771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5324535"/>
          </a:xfrm>
          <a:prstGeom prst="rect">
            <a:avLst/>
          </a:prstGeom>
        </p:spPr>
        <p:txBody>
          <a:bodyPr wrap="square">
            <a:spAutoFit/>
          </a:bodyPr>
          <a:lstStyle/>
          <a:p>
            <a:pPr algn="ctr"/>
            <a:r>
              <a:rPr lang="en-US" sz="2800" b="1" u="sng" dirty="0"/>
              <a:t>Formal Complaint (</a:t>
            </a:r>
            <a:r>
              <a:rPr lang="en-US" sz="2800" b="1" u="sng" dirty="0" err="1"/>
              <a:t>con’t</a:t>
            </a:r>
            <a:r>
              <a:rPr lang="en-US" sz="2800" b="1" u="sng" dirty="0"/>
              <a:t>)</a:t>
            </a:r>
          </a:p>
          <a:p>
            <a:pPr algn="ctr"/>
            <a:endParaRPr lang="en-US" sz="2000" b="1" u="sng" dirty="0"/>
          </a:p>
          <a:p>
            <a:pPr algn="ctr"/>
            <a:endParaRPr lang="en-US" sz="2000" b="1" u="sng" dirty="0"/>
          </a:p>
          <a:p>
            <a:pPr lvl="0"/>
            <a:r>
              <a:rPr lang="en-US" sz="2000" dirty="0"/>
              <a:t>Mandatory Dismissal:</a:t>
            </a:r>
          </a:p>
          <a:p>
            <a:r>
              <a:rPr lang="en-US" dirty="0"/>
              <a:t>– The conduct alleged in the formal complaint would not constitute</a:t>
            </a:r>
          </a:p>
          <a:p>
            <a:r>
              <a:rPr lang="en-US" dirty="0"/>
              <a:t>sexual harassment as defined, even if proved;</a:t>
            </a:r>
          </a:p>
          <a:p>
            <a:r>
              <a:rPr lang="en-US" dirty="0"/>
              <a:t>– Did not occur in the recipient’s education program or activity;</a:t>
            </a:r>
          </a:p>
          <a:p>
            <a:r>
              <a:rPr lang="en-US" dirty="0"/>
              <a:t>– Did not occur against a person in the United States; or</a:t>
            </a:r>
          </a:p>
          <a:p>
            <a:r>
              <a:rPr lang="en-US" dirty="0"/>
              <a:t>– Complainant was not participating or attempting to participate in</a:t>
            </a:r>
          </a:p>
          <a:p>
            <a:r>
              <a:rPr lang="en-US" dirty="0"/>
              <a:t>recipient’s program at time of complaint.</a:t>
            </a:r>
            <a:endParaRPr lang="en-US" sz="2000" dirty="0"/>
          </a:p>
          <a:p>
            <a:pPr lvl="0"/>
            <a:endParaRPr lang="en-US" sz="2000" dirty="0"/>
          </a:p>
          <a:p>
            <a:pPr lvl="0"/>
            <a:endParaRPr lang="en-US" sz="2000" dirty="0"/>
          </a:p>
          <a:p>
            <a:endParaRPr lang="en-US" sz="2800" dirty="0"/>
          </a:p>
          <a:p>
            <a:endParaRPr lang="en-US" sz="2800" dirty="0"/>
          </a:p>
          <a:p>
            <a:pPr algn="ctr"/>
            <a:endParaRPr lang="en-US" sz="2400" b="1" u="sng" dirty="0"/>
          </a:p>
          <a:p>
            <a:endParaRPr lang="en-US" sz="2400" b="1" u="sng" dirty="0"/>
          </a:p>
        </p:txBody>
      </p:sp>
    </p:spTree>
    <p:extLst>
      <p:ext uri="{BB962C8B-B14F-4D97-AF65-F5344CB8AC3E}">
        <p14:creationId xmlns:p14="http://schemas.microsoft.com/office/powerpoint/2010/main" val="1014277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5601533"/>
          </a:xfrm>
          <a:prstGeom prst="rect">
            <a:avLst/>
          </a:prstGeom>
        </p:spPr>
        <p:txBody>
          <a:bodyPr wrap="square">
            <a:spAutoFit/>
          </a:bodyPr>
          <a:lstStyle/>
          <a:p>
            <a:pPr algn="ctr"/>
            <a:r>
              <a:rPr lang="en-US" sz="2800" b="1" u="sng" dirty="0"/>
              <a:t>Formal Complaint (</a:t>
            </a:r>
            <a:r>
              <a:rPr lang="en-US" sz="2800" b="1" u="sng" dirty="0" err="1"/>
              <a:t>con’t</a:t>
            </a:r>
            <a:r>
              <a:rPr lang="en-US" sz="2800" b="1" u="sng" dirty="0"/>
              <a:t>)</a:t>
            </a:r>
          </a:p>
          <a:p>
            <a:pPr algn="ctr"/>
            <a:endParaRPr lang="en-US" sz="2000" b="1" u="sng" dirty="0"/>
          </a:p>
          <a:p>
            <a:pPr algn="ctr"/>
            <a:endParaRPr lang="en-US" sz="2000" b="1" u="sng" dirty="0"/>
          </a:p>
          <a:p>
            <a:pPr lvl="0"/>
            <a:r>
              <a:rPr lang="en-US" sz="2000" dirty="0"/>
              <a:t>Discretionary Dismissal:</a:t>
            </a:r>
          </a:p>
          <a:p>
            <a:r>
              <a:rPr lang="en-US" dirty="0"/>
              <a:t>– Complainant notifies the Title IX Coordinator in writing that the</a:t>
            </a:r>
          </a:p>
          <a:p>
            <a:r>
              <a:rPr lang="en-US" dirty="0"/>
              <a:t>Complainant would like to withdraw the formal complaint or any</a:t>
            </a:r>
          </a:p>
          <a:p>
            <a:r>
              <a:rPr lang="en-US" dirty="0"/>
              <a:t>allegations therein;</a:t>
            </a:r>
          </a:p>
          <a:p>
            <a:r>
              <a:rPr lang="en-US" dirty="0"/>
              <a:t>– The Respondent is no longer enrolled or employed by the recipient; or</a:t>
            </a:r>
          </a:p>
          <a:p>
            <a:r>
              <a:rPr lang="en-US" dirty="0"/>
              <a:t>– Specific circumstances prevent the recipient from gathering evidence</a:t>
            </a:r>
          </a:p>
          <a:p>
            <a:r>
              <a:rPr lang="en-US" dirty="0"/>
              <a:t>sufficient to reach a determination as to the formal complaint or</a:t>
            </a:r>
          </a:p>
          <a:p>
            <a:r>
              <a:rPr lang="en-US" dirty="0"/>
              <a:t>allegations</a:t>
            </a:r>
          </a:p>
          <a:p>
            <a:pPr lvl="0"/>
            <a:endParaRPr lang="en-US" sz="2000" dirty="0"/>
          </a:p>
          <a:p>
            <a:pPr lvl="0"/>
            <a:endParaRPr lang="en-US" sz="2000" dirty="0"/>
          </a:p>
          <a:p>
            <a:endParaRPr lang="en-US" sz="2800" dirty="0"/>
          </a:p>
          <a:p>
            <a:endParaRPr lang="en-US" sz="2800" dirty="0"/>
          </a:p>
          <a:p>
            <a:pPr algn="ctr"/>
            <a:endParaRPr lang="en-US" sz="2400" b="1" u="sng" dirty="0"/>
          </a:p>
          <a:p>
            <a:endParaRPr lang="en-US" sz="2400" b="1" u="sng" dirty="0"/>
          </a:p>
        </p:txBody>
      </p:sp>
    </p:spTree>
    <p:extLst>
      <p:ext uri="{BB962C8B-B14F-4D97-AF65-F5344CB8AC3E}">
        <p14:creationId xmlns:p14="http://schemas.microsoft.com/office/powerpoint/2010/main" val="24710692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53762" y="1767016"/>
            <a:ext cx="8262916" cy="3608232"/>
          </a:xfrm>
          <a:prstGeom prst="rect">
            <a:avLst/>
          </a:prstGeom>
        </p:spPr>
        <p:txBody>
          <a:bodyPr wrap="square">
            <a:spAutoFit/>
          </a:bodyPr>
          <a:lstStyle/>
          <a:p>
            <a:pPr algn="ctr"/>
            <a:r>
              <a:rPr lang="en-US" sz="2800" b="1" u="sng" dirty="0"/>
              <a:t>Investigation/Notice to the Parties</a:t>
            </a:r>
          </a:p>
          <a:p>
            <a:pPr algn="ctr"/>
            <a:endParaRPr lang="en-US" sz="2800" b="1" u="sng" dirty="0"/>
          </a:p>
          <a:p>
            <a:pPr marL="342900" marR="0" lvl="0" indent="-342900">
              <a:lnSpc>
                <a:spcPct val="107000"/>
              </a:lnSpc>
              <a:spcBef>
                <a:spcPts val="0"/>
              </a:spcBef>
              <a:spcAft>
                <a:spcPts val="0"/>
              </a:spcAft>
              <a:buFont typeface="+mj-lt"/>
              <a:buAutoNum type="arabicPeriod"/>
            </a:pPr>
            <a:r>
              <a:rPr lang="en-US" dirty="0">
                <a:solidFill>
                  <a:srgbClr val="333333"/>
                </a:solidFill>
                <a:ea typeface="Calibri" panose="020F0502020204030204" pitchFamily="34" charset="0"/>
                <a:cs typeface="Times New Roman" panose="02020603050405020304" pitchFamily="18" charset="0"/>
              </a:rPr>
              <a:t>Disclose the sexual harassment allegations, including:</a:t>
            </a:r>
          </a:p>
          <a:p>
            <a:pPr marR="0" lvl="1">
              <a:lnSpc>
                <a:spcPct val="107000"/>
              </a:lnSpc>
              <a:spcBef>
                <a:spcPts val="0"/>
              </a:spcBef>
              <a:spcAft>
                <a:spcPts val="0"/>
              </a:spcAft>
            </a:pPr>
            <a:r>
              <a:rPr lang="en-US" dirty="0">
                <a:solidFill>
                  <a:srgbClr val="333333"/>
                </a:solidFill>
                <a:ea typeface="Calibri" panose="020F0502020204030204" pitchFamily="34" charset="0"/>
                <a:cs typeface="Times New Roman" panose="02020603050405020304" pitchFamily="18" charset="0"/>
              </a:rPr>
              <a:t>- identities of the parties involved in the incident, if known;</a:t>
            </a:r>
          </a:p>
          <a:p>
            <a:pPr marR="0" lvl="1">
              <a:lnSpc>
                <a:spcPct val="107000"/>
              </a:lnSpc>
              <a:spcBef>
                <a:spcPts val="0"/>
              </a:spcBef>
              <a:spcAft>
                <a:spcPts val="0"/>
              </a:spcAft>
            </a:pPr>
            <a:r>
              <a:rPr lang="en-US" dirty="0">
                <a:solidFill>
                  <a:srgbClr val="333333"/>
                </a:solidFill>
                <a:ea typeface="Calibri" panose="020F0502020204030204" pitchFamily="34" charset="0"/>
                <a:cs typeface="Times New Roman" panose="02020603050405020304" pitchFamily="18" charset="0"/>
              </a:rPr>
              <a:t>- conduct allegedly constituting sexual harassment; and</a:t>
            </a:r>
          </a:p>
          <a:p>
            <a:pPr marR="0" lvl="1">
              <a:lnSpc>
                <a:spcPct val="107000"/>
              </a:lnSpc>
              <a:spcBef>
                <a:spcPts val="0"/>
              </a:spcBef>
              <a:spcAft>
                <a:spcPts val="0"/>
              </a:spcAft>
            </a:pPr>
            <a:r>
              <a:rPr lang="en-US" dirty="0">
                <a:solidFill>
                  <a:srgbClr val="333333"/>
                </a:solidFill>
                <a:ea typeface="Calibri" panose="020F0502020204030204" pitchFamily="34" charset="0"/>
                <a:cs typeface="Times New Roman" panose="02020603050405020304" pitchFamily="18" charset="0"/>
              </a:rPr>
              <a:t>- the date and location of the alleged incident, if known.</a:t>
            </a:r>
            <a:br>
              <a:rPr lang="en-US" dirty="0">
                <a:solidFill>
                  <a:srgbClr val="333333"/>
                </a:solidFill>
                <a:ea typeface="Calibri" panose="020F0502020204030204" pitchFamily="34" charset="0"/>
                <a:cs typeface="Times New Roman" panose="02020603050405020304" pitchFamily="18" charset="0"/>
              </a:rPr>
            </a:br>
            <a:endParaRPr lang="en-US" dirty="0">
              <a:solidFill>
                <a:srgbClr val="333333"/>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solidFill>
                  <a:srgbClr val="333333"/>
                </a:solidFill>
                <a:ea typeface="Calibri" panose="020F0502020204030204" pitchFamily="34" charset="0"/>
                <a:cs typeface="Times New Roman" panose="02020603050405020304" pitchFamily="18" charset="0"/>
              </a:rPr>
              <a:t>Statement that the respondent is presumed not responsible until conclusion of the deliberation process.</a:t>
            </a:r>
            <a:br>
              <a:rPr lang="en-US" dirty="0">
                <a:solidFill>
                  <a:srgbClr val="333333"/>
                </a:solidFill>
                <a:ea typeface="Calibri" panose="020F0502020204030204" pitchFamily="34" charset="0"/>
                <a:cs typeface="Times New Roman" panose="02020603050405020304" pitchFamily="18" charset="0"/>
              </a:rPr>
            </a:br>
            <a:endParaRPr lang="en-US" dirty="0">
              <a:solidFill>
                <a:srgbClr val="333333"/>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solidFill>
                  <a:srgbClr val="333333"/>
                </a:solidFill>
                <a:ea typeface="Calibri" panose="020F0502020204030204" pitchFamily="34" charset="0"/>
                <a:cs typeface="Times New Roman" panose="02020603050405020304" pitchFamily="18" charset="0"/>
              </a:rPr>
              <a:t>Inform parties of their right to submit and review evidence</a:t>
            </a:r>
          </a:p>
        </p:txBody>
      </p:sp>
    </p:spTree>
    <p:extLst>
      <p:ext uri="{BB962C8B-B14F-4D97-AF65-F5344CB8AC3E}">
        <p14:creationId xmlns:p14="http://schemas.microsoft.com/office/powerpoint/2010/main" val="29355744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954107"/>
          </a:xfrm>
          <a:prstGeom prst="rect">
            <a:avLst/>
          </a:prstGeom>
        </p:spPr>
        <p:txBody>
          <a:bodyPr wrap="square">
            <a:spAutoFit/>
          </a:bodyPr>
          <a:lstStyle/>
          <a:p>
            <a:pPr algn="ctr"/>
            <a:r>
              <a:rPr lang="en-US" sz="2800" b="1" u="sng" dirty="0"/>
              <a:t>Investigation/Notice to the Parties</a:t>
            </a:r>
          </a:p>
          <a:p>
            <a:pPr algn="ctr"/>
            <a:endParaRPr lang="en-US" sz="2800" b="1" u="sng" dirty="0"/>
          </a:p>
        </p:txBody>
      </p:sp>
      <p:sp>
        <p:nvSpPr>
          <p:cNvPr id="3" name="TextBox 2">
            <a:extLst>
              <a:ext uri="{FF2B5EF4-FFF2-40B4-BE49-F238E27FC236}">
                <a16:creationId xmlns:a16="http://schemas.microsoft.com/office/drawing/2014/main" id="{13B63DC6-0803-AC4E-A105-CAA3207FE9E4}"/>
              </a:ext>
            </a:extLst>
          </p:cNvPr>
          <p:cNvSpPr txBox="1"/>
          <p:nvPr/>
        </p:nvSpPr>
        <p:spPr>
          <a:xfrm>
            <a:off x="1016159" y="2592730"/>
            <a:ext cx="7201865" cy="2666692"/>
          </a:xfrm>
          <a:prstGeom prst="rect">
            <a:avLst/>
          </a:prstGeom>
          <a:noFill/>
        </p:spPr>
        <p:txBody>
          <a:bodyPr wrap="square" rtlCol="0">
            <a:spAutoFit/>
          </a:bodyPr>
          <a:lstStyle/>
          <a:p>
            <a:pPr marL="342900" marR="0" lvl="0" indent="-342900">
              <a:lnSpc>
                <a:spcPct val="107000"/>
              </a:lnSpc>
              <a:spcBef>
                <a:spcPts val="1200"/>
              </a:spcBef>
              <a:spcAft>
                <a:spcPts val="800"/>
              </a:spcAft>
              <a:buAutoNum type="arabicPeriod" startAt="4"/>
            </a:pPr>
            <a:r>
              <a:rPr lang="en-US" dirty="0">
                <a:solidFill>
                  <a:srgbClr val="333333"/>
                </a:solidFill>
                <a:ea typeface="Calibri" panose="020F0502020204030204" pitchFamily="34" charset="0"/>
                <a:cs typeface="Times New Roman" panose="02020603050405020304" pitchFamily="18" charset="0"/>
              </a:rPr>
              <a:t>Notice of prohibition of knowingly making false statements or knowingly submitting false information </a:t>
            </a:r>
          </a:p>
          <a:p>
            <a:pPr marL="342900" marR="0" lvl="0" indent="-342900">
              <a:lnSpc>
                <a:spcPct val="107000"/>
              </a:lnSpc>
              <a:spcBef>
                <a:spcPts val="1200"/>
              </a:spcBef>
              <a:spcAft>
                <a:spcPts val="800"/>
              </a:spcAft>
              <a:buAutoNum type="arabicPeriod" startAt="4"/>
            </a:pPr>
            <a:r>
              <a:rPr lang="en-US" dirty="0">
                <a:solidFill>
                  <a:srgbClr val="333333"/>
                </a:solidFill>
                <a:ea typeface="Calibri" panose="020F0502020204030204" pitchFamily="34" charset="0"/>
                <a:cs typeface="Times New Roman" panose="02020603050405020304" pitchFamily="18" charset="0"/>
              </a:rPr>
              <a:t>Notice of option to participate in an informal resolution process, and any consequences from participating in the informal resolution process.</a:t>
            </a:r>
          </a:p>
          <a:p>
            <a:pPr marL="342900" marR="0" lvl="0" indent="-342900">
              <a:lnSpc>
                <a:spcPct val="107000"/>
              </a:lnSpc>
              <a:spcBef>
                <a:spcPts val="1200"/>
              </a:spcBef>
              <a:spcAft>
                <a:spcPts val="800"/>
              </a:spcAft>
              <a:buAutoNum type="arabicPeriod" startAt="4"/>
            </a:pPr>
            <a:r>
              <a:rPr lang="en-US" dirty="0">
                <a:solidFill>
                  <a:srgbClr val="333333"/>
                </a:solidFill>
                <a:ea typeface="Calibri" panose="020F0502020204030204" pitchFamily="34" charset="0"/>
                <a:cs typeface="Times New Roman" panose="02020603050405020304" pitchFamily="18" charset="0"/>
              </a:rPr>
              <a:t>Obtain the parties’ voluntary, written consent to the informal resolution process.</a:t>
            </a:r>
            <a:endParaRPr lang="en-US" dirty="0"/>
          </a:p>
        </p:txBody>
      </p:sp>
    </p:spTree>
    <p:extLst>
      <p:ext uri="{BB962C8B-B14F-4D97-AF65-F5344CB8AC3E}">
        <p14:creationId xmlns:p14="http://schemas.microsoft.com/office/powerpoint/2010/main" val="23266427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2492990"/>
          </a:xfrm>
          <a:prstGeom prst="rect">
            <a:avLst/>
          </a:prstGeom>
        </p:spPr>
        <p:txBody>
          <a:bodyPr wrap="square">
            <a:spAutoFit/>
          </a:bodyPr>
          <a:lstStyle/>
          <a:p>
            <a:pPr algn="ctr"/>
            <a:r>
              <a:rPr lang="en-US" sz="2800" b="1" u="sng" dirty="0"/>
              <a:t>Investigation/Grievance Process</a:t>
            </a:r>
          </a:p>
          <a:p>
            <a:endParaRPr lang="en-US" sz="2000" dirty="0"/>
          </a:p>
          <a:p>
            <a:pPr marL="342900" indent="-342900">
              <a:buFont typeface="Wingdings" pitchFamily="2" charset="2"/>
              <a:buChar char="§"/>
            </a:pPr>
            <a:r>
              <a:rPr lang="en-US" dirty="0"/>
              <a:t>Notice to both parties</a:t>
            </a:r>
          </a:p>
          <a:p>
            <a:pPr marL="342900" indent="-342900">
              <a:buFont typeface="Wingdings" pitchFamily="2" charset="2"/>
              <a:buChar char="§"/>
            </a:pPr>
            <a:r>
              <a:rPr lang="en-US" dirty="0"/>
              <a:t>Identification of Witnesses/interview scheduling witnesses</a:t>
            </a:r>
          </a:p>
          <a:p>
            <a:pPr marL="342900" indent="-342900">
              <a:buFont typeface="Wingdings" pitchFamily="2" charset="2"/>
              <a:buChar char="§"/>
            </a:pPr>
            <a:r>
              <a:rPr lang="en-US" dirty="0"/>
              <a:t>Evidence collection</a:t>
            </a:r>
          </a:p>
          <a:p>
            <a:pPr marL="342900" indent="-342900">
              <a:buFont typeface="Wingdings" pitchFamily="2" charset="2"/>
              <a:buChar char="§"/>
            </a:pPr>
            <a:r>
              <a:rPr lang="en-US" dirty="0"/>
              <a:t>Report drafted</a:t>
            </a:r>
          </a:p>
          <a:p>
            <a:pPr marL="342900" indent="-342900">
              <a:buFont typeface="Wingdings" pitchFamily="2" charset="2"/>
              <a:buChar char="§"/>
            </a:pPr>
            <a:r>
              <a:rPr lang="en-US" dirty="0"/>
              <a:t>Evidence and investigation reported is shared both parties</a:t>
            </a:r>
          </a:p>
          <a:p>
            <a:pPr marL="342900" indent="-342900">
              <a:buFont typeface="Wingdings" pitchFamily="2" charset="2"/>
              <a:buChar char="§"/>
            </a:pPr>
            <a:r>
              <a:rPr lang="en-US" dirty="0"/>
              <a:t>Investigation report finalized</a:t>
            </a:r>
          </a:p>
        </p:txBody>
      </p:sp>
    </p:spTree>
    <p:extLst>
      <p:ext uri="{BB962C8B-B14F-4D97-AF65-F5344CB8AC3E}">
        <p14:creationId xmlns:p14="http://schemas.microsoft.com/office/powerpoint/2010/main" val="640421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3447098"/>
          </a:xfrm>
          <a:prstGeom prst="rect">
            <a:avLst/>
          </a:prstGeom>
        </p:spPr>
        <p:txBody>
          <a:bodyPr wrap="square">
            <a:spAutoFit/>
          </a:bodyPr>
          <a:lstStyle/>
          <a:p>
            <a:pPr algn="ctr"/>
            <a:r>
              <a:rPr lang="en-US" sz="2800" b="1" u="sng" dirty="0"/>
              <a:t>Investigation/Grievance Process (</a:t>
            </a:r>
            <a:r>
              <a:rPr lang="en-US" sz="2800" b="1" u="sng" dirty="0" err="1"/>
              <a:t>con’t</a:t>
            </a:r>
            <a:r>
              <a:rPr lang="en-US" sz="2800" b="1" u="sng" dirty="0"/>
              <a:t>)</a:t>
            </a:r>
          </a:p>
          <a:p>
            <a:endParaRPr lang="en-US" sz="2800" b="1" u="sng" dirty="0"/>
          </a:p>
          <a:p>
            <a:pPr marL="342900" indent="-342900">
              <a:buFont typeface="Wingdings" pitchFamily="2" charset="2"/>
              <a:buChar char="§"/>
            </a:pPr>
            <a:r>
              <a:rPr lang="en-US" dirty="0"/>
              <a:t>“Reasonably Prompt”</a:t>
            </a:r>
          </a:p>
          <a:p>
            <a:endParaRPr lang="en-US" dirty="0"/>
          </a:p>
          <a:p>
            <a:pPr marL="342900" indent="-342900">
              <a:buFont typeface="Wingdings" pitchFamily="2" charset="2"/>
              <a:buChar char="§"/>
            </a:pPr>
            <a:r>
              <a:rPr lang="en-US" dirty="0"/>
              <a:t>**20+ days to resolution given procedural requirements in the regulations:  </a:t>
            </a:r>
          </a:p>
          <a:p>
            <a:pPr marL="800100" lvl="1" indent="-342900">
              <a:buFontTx/>
              <a:buChar char="-"/>
            </a:pPr>
            <a:r>
              <a:rPr lang="en-US" dirty="0"/>
              <a:t>10 days to review evidence (both parties/advisors)</a:t>
            </a:r>
          </a:p>
          <a:p>
            <a:pPr marL="800100" lvl="1" indent="-342900">
              <a:buFontTx/>
              <a:buChar char="-"/>
            </a:pPr>
            <a:r>
              <a:rPr lang="en-US" dirty="0"/>
              <a:t>10 days to review investigation report prior to a Determination.</a:t>
            </a:r>
          </a:p>
          <a:p>
            <a:pPr lvl="1"/>
            <a:endParaRPr lang="en-US" dirty="0"/>
          </a:p>
          <a:p>
            <a:pPr marL="342900" indent="-342900">
              <a:buFont typeface="Wingdings" pitchFamily="2" charset="2"/>
              <a:buChar char="§"/>
            </a:pPr>
            <a:r>
              <a:rPr lang="en-US" dirty="0"/>
              <a:t>Timeline starts from notice, not from the incident.</a:t>
            </a:r>
          </a:p>
          <a:p>
            <a:endParaRPr lang="en-US" dirty="0"/>
          </a:p>
          <a:p>
            <a:pPr marL="342900" indent="-342900">
              <a:buFont typeface="Wingdings" pitchFamily="2" charset="2"/>
              <a:buChar char="§"/>
            </a:pPr>
            <a:r>
              <a:rPr lang="en-US" dirty="0"/>
              <a:t>Goal is to avoid undue delay.</a:t>
            </a:r>
          </a:p>
        </p:txBody>
      </p:sp>
    </p:spTree>
    <p:extLst>
      <p:ext uri="{BB962C8B-B14F-4D97-AF65-F5344CB8AC3E}">
        <p14:creationId xmlns:p14="http://schemas.microsoft.com/office/powerpoint/2010/main" val="32417923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6" y="1756881"/>
            <a:ext cx="7609402" cy="2739211"/>
          </a:xfrm>
          <a:prstGeom prst="rect">
            <a:avLst/>
          </a:prstGeom>
        </p:spPr>
        <p:txBody>
          <a:bodyPr wrap="square">
            <a:spAutoFit/>
          </a:bodyPr>
          <a:lstStyle/>
          <a:p>
            <a:pPr algn="ctr"/>
            <a:r>
              <a:rPr lang="en-US" sz="2600" b="1" u="sng" dirty="0"/>
              <a:t>Determining Responsibility - Decision Maker(s) </a:t>
            </a:r>
          </a:p>
          <a:p>
            <a:endParaRPr lang="en-US" sz="2000" dirty="0"/>
          </a:p>
          <a:p>
            <a:pPr marL="285750" indent="-285750">
              <a:buFont typeface="Wingdings" pitchFamily="2" charset="2"/>
              <a:buChar char="§"/>
            </a:pPr>
            <a:r>
              <a:rPr lang="en-US" dirty="0"/>
              <a:t>Decision-Maker (s) cannot be an investigator</a:t>
            </a:r>
          </a:p>
          <a:p>
            <a:pPr marL="285750" indent="-285750">
              <a:buFont typeface="Wingdings" pitchFamily="2" charset="2"/>
              <a:buChar char="§"/>
            </a:pPr>
            <a:endParaRPr lang="en-US" dirty="0"/>
          </a:p>
          <a:p>
            <a:pPr marL="285750" indent="-285750">
              <a:buFont typeface="Wingdings" pitchFamily="2" charset="2"/>
              <a:buChar char="§"/>
            </a:pPr>
            <a:r>
              <a:rPr lang="en-US" dirty="0"/>
              <a:t>Exchange of written questions and responses</a:t>
            </a:r>
          </a:p>
          <a:p>
            <a:endParaRPr lang="en-US" dirty="0"/>
          </a:p>
          <a:p>
            <a:pPr marL="285750" indent="-285750">
              <a:buFont typeface="Wingdings" pitchFamily="2" charset="2"/>
              <a:buChar char="§"/>
            </a:pPr>
            <a:r>
              <a:rPr lang="en-US" dirty="0"/>
              <a:t>Determination of whether or not the Policy is violated?</a:t>
            </a:r>
          </a:p>
          <a:p>
            <a:endParaRPr lang="en-US" dirty="0"/>
          </a:p>
          <a:p>
            <a:pPr marL="285750" indent="-285750">
              <a:buFont typeface="Wingdings" pitchFamily="2" charset="2"/>
              <a:buChar char="§"/>
            </a:pPr>
            <a:r>
              <a:rPr lang="en-US" dirty="0"/>
              <a:t>Sanctions?</a:t>
            </a:r>
          </a:p>
        </p:txBody>
      </p:sp>
    </p:spTree>
    <p:extLst>
      <p:ext uri="{BB962C8B-B14F-4D97-AF65-F5344CB8AC3E}">
        <p14:creationId xmlns:p14="http://schemas.microsoft.com/office/powerpoint/2010/main" val="3668313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3416320"/>
          </a:xfrm>
          <a:prstGeom prst="rect">
            <a:avLst/>
          </a:prstGeom>
        </p:spPr>
        <p:txBody>
          <a:bodyPr wrap="square">
            <a:spAutoFit/>
          </a:bodyPr>
          <a:lstStyle/>
          <a:p>
            <a:pPr algn="ctr"/>
            <a:r>
              <a:rPr lang="en-US" sz="2600" b="1" u="sng" dirty="0"/>
              <a:t>Appeals</a:t>
            </a:r>
          </a:p>
          <a:p>
            <a:pPr algn="ctr"/>
            <a:endParaRPr lang="en-US" sz="2400" b="1" u="sng" dirty="0"/>
          </a:p>
          <a:p>
            <a:r>
              <a:rPr lang="en-US" dirty="0"/>
              <a:t>Must offer both parties an appeal from the determination of responsibility on the following bases:      </a:t>
            </a:r>
          </a:p>
          <a:p>
            <a:pPr marL="342900" indent="-342900">
              <a:buFont typeface="Wingdings" pitchFamily="2" charset="2"/>
              <a:buChar char="§"/>
            </a:pPr>
            <a:r>
              <a:rPr lang="en-US" dirty="0"/>
              <a:t>procedural irregularity affected the outcome of the matter; </a:t>
            </a:r>
          </a:p>
          <a:p>
            <a:pPr marL="342900" indent="-342900">
              <a:buFont typeface="Wingdings" pitchFamily="2" charset="2"/>
              <a:buChar char="§"/>
            </a:pPr>
            <a:r>
              <a:rPr lang="en-US" dirty="0"/>
              <a:t>new evidence that was not reasonably available at the  time the determination regarding responsibility was made </a:t>
            </a:r>
          </a:p>
          <a:p>
            <a:pPr marL="342900" indent="-342900">
              <a:buFont typeface="Wingdings" pitchFamily="2" charset="2"/>
              <a:buChar char="§"/>
            </a:pPr>
            <a:r>
              <a:rPr lang="en-US" dirty="0"/>
              <a:t>The Title IX Coordinator, investigator, or decision-maker had a conflict of interest or bias</a:t>
            </a:r>
          </a:p>
          <a:p>
            <a:pPr marL="342900" indent="-342900">
              <a:buFont typeface="Wingdings" pitchFamily="2" charset="2"/>
              <a:buChar char="§"/>
            </a:pPr>
            <a:r>
              <a:rPr lang="en-US" dirty="0"/>
              <a:t>10 Calendar day.</a:t>
            </a:r>
          </a:p>
          <a:p>
            <a:endParaRPr lang="en-US" sz="2400" b="1" u="sng" dirty="0"/>
          </a:p>
        </p:txBody>
      </p:sp>
    </p:spTree>
    <p:extLst>
      <p:ext uri="{BB962C8B-B14F-4D97-AF65-F5344CB8AC3E}">
        <p14:creationId xmlns:p14="http://schemas.microsoft.com/office/powerpoint/2010/main" val="24932762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861774"/>
          </a:xfrm>
          <a:prstGeom prst="rect">
            <a:avLst/>
          </a:prstGeom>
        </p:spPr>
        <p:txBody>
          <a:bodyPr wrap="square">
            <a:spAutoFit/>
          </a:bodyPr>
          <a:lstStyle/>
          <a:p>
            <a:pPr algn="ctr"/>
            <a:r>
              <a:rPr lang="en-US" sz="2600" b="1" u="sng" dirty="0"/>
              <a:t>Records</a:t>
            </a:r>
          </a:p>
          <a:p>
            <a:endParaRPr lang="en-US" sz="2400" b="1" u="sng" dirty="0"/>
          </a:p>
        </p:txBody>
      </p:sp>
      <p:sp>
        <p:nvSpPr>
          <p:cNvPr id="5" name="Rectangle 4">
            <a:extLst>
              <a:ext uri="{FF2B5EF4-FFF2-40B4-BE49-F238E27FC236}">
                <a16:creationId xmlns:a16="http://schemas.microsoft.com/office/drawing/2014/main" id="{6CA6A862-AA22-124C-8741-30730171D843}"/>
              </a:ext>
            </a:extLst>
          </p:cNvPr>
          <p:cNvSpPr/>
          <p:nvPr/>
        </p:nvSpPr>
        <p:spPr>
          <a:xfrm>
            <a:off x="1083212" y="2587879"/>
            <a:ext cx="6780628" cy="2622000"/>
          </a:xfrm>
          <a:prstGeom prst="rect">
            <a:avLst/>
          </a:prstGeom>
        </p:spPr>
        <p:txBody>
          <a:bodyPr wrap="square">
            <a:spAutoFit/>
          </a:bodyPr>
          <a:lstStyle/>
          <a:p>
            <a:pPr marR="0" lvl="0">
              <a:lnSpc>
                <a:spcPct val="115000"/>
              </a:lnSpc>
              <a:spcBef>
                <a:spcPts val="0"/>
              </a:spcBef>
              <a:spcAft>
                <a:spcPts val="0"/>
              </a:spcAft>
            </a:pPr>
            <a:r>
              <a:rPr lang="en-US" dirty="0">
                <a:ea typeface="Cambria" panose="02040503050406030204" pitchFamily="18" charset="0"/>
                <a:cs typeface="Times New Roman" panose="02020603050405020304" pitchFamily="18" charset="0"/>
              </a:rPr>
              <a:t>The School District under direction of the Title IX Coordinator shall maintain a confidential record </a:t>
            </a:r>
            <a:r>
              <a:rPr lang="en-US" b="1" u="sng" dirty="0">
                <a:ea typeface="Cambria" panose="02040503050406030204" pitchFamily="18" charset="0"/>
                <a:cs typeface="Times New Roman" panose="02020603050405020304" pitchFamily="18" charset="0"/>
              </a:rPr>
              <a:t>separate</a:t>
            </a:r>
            <a:r>
              <a:rPr lang="en-US" dirty="0">
                <a:ea typeface="Cambria" panose="02040503050406030204" pitchFamily="18" charset="0"/>
                <a:cs typeface="Times New Roman" panose="02020603050405020304" pitchFamily="18" charset="0"/>
              </a:rPr>
              <a:t> from the individual’s educational or personnel file that includes the complaint, response, witness statements, evidence, investigative report, written determination, any appeal and the result therefrom, and any informal resolution and the result therefrom for the later of seven (7) years or two (2) years after a student complainant or student respondent has graduated. </a:t>
            </a:r>
            <a:endParaRPr lang="en-US" dirty="0">
              <a:effectLst/>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47607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4401205"/>
          </a:xfrm>
          <a:prstGeom prst="rect">
            <a:avLst/>
          </a:prstGeom>
        </p:spPr>
        <p:txBody>
          <a:bodyPr wrap="square">
            <a:spAutoFit/>
          </a:bodyPr>
          <a:lstStyle/>
          <a:p>
            <a:pPr algn="ctr"/>
            <a:r>
              <a:rPr lang="en-US" sz="2400" b="1" u="sng" dirty="0"/>
              <a:t>CASE STUDY 1</a:t>
            </a:r>
          </a:p>
          <a:p>
            <a:endParaRPr lang="en-US" sz="2400" b="1" u="sng" dirty="0"/>
          </a:p>
          <a:p>
            <a:pPr marL="457200" indent="-457200">
              <a:buFont typeface="Arial" panose="020B0604020202020204" pitchFamily="34" charset="0"/>
              <a:buChar char="•"/>
            </a:pPr>
            <a:r>
              <a:rPr lang="en-US" sz="2000" dirty="0"/>
              <a:t>A high school female student attends a party at a friend’s house over the weekend.</a:t>
            </a:r>
          </a:p>
          <a:p>
            <a:pPr marL="457200" indent="-457200">
              <a:buFont typeface="Arial" panose="020B0604020202020204" pitchFamily="34" charset="0"/>
              <a:buChar char="•"/>
            </a:pPr>
            <a:r>
              <a:rPr lang="en-US" sz="2000" dirty="0"/>
              <a:t>At the party, the student is sexually assaulted by another person who attended the party.</a:t>
            </a:r>
          </a:p>
          <a:p>
            <a:pPr marL="457200" indent="-457200">
              <a:buFont typeface="Arial" panose="020B0604020202020204" pitchFamily="34" charset="0"/>
              <a:buChar char="•"/>
            </a:pPr>
            <a:r>
              <a:rPr lang="en-US" sz="2000" dirty="0"/>
              <a:t>The student reports the sexual assault to the local police department and to her drill team coach at school.</a:t>
            </a:r>
          </a:p>
          <a:p>
            <a:pPr marL="457200" indent="-457200">
              <a:buFont typeface="Arial" panose="020B0604020202020204" pitchFamily="34" charset="0"/>
              <a:buChar char="•"/>
            </a:pPr>
            <a:r>
              <a:rPr lang="en-US" sz="2000" dirty="0"/>
              <a:t>Because the drill coach knew the police were involved, drill coach does not report to her principal.</a:t>
            </a:r>
          </a:p>
          <a:p>
            <a:endParaRPr lang="en-US" sz="2400" b="1" u="sng" dirty="0"/>
          </a:p>
          <a:p>
            <a:endParaRPr lang="en-US" sz="2400" b="1" u="sng" dirty="0"/>
          </a:p>
          <a:p>
            <a:endParaRPr lang="en-US" sz="2400" b="1" u="sng" dirty="0"/>
          </a:p>
        </p:txBody>
      </p:sp>
    </p:spTree>
    <p:extLst>
      <p:ext uri="{BB962C8B-B14F-4D97-AF65-F5344CB8AC3E}">
        <p14:creationId xmlns:p14="http://schemas.microsoft.com/office/powerpoint/2010/main" val="29534490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3170099"/>
          </a:xfrm>
          <a:prstGeom prst="rect">
            <a:avLst/>
          </a:prstGeom>
        </p:spPr>
        <p:txBody>
          <a:bodyPr wrap="square">
            <a:spAutoFit/>
          </a:bodyPr>
          <a:lstStyle/>
          <a:p>
            <a:pPr algn="ctr"/>
            <a:r>
              <a:rPr lang="en-US" sz="2400" b="1" u="sng" dirty="0"/>
              <a:t>CASE STUDY 1</a:t>
            </a:r>
          </a:p>
          <a:p>
            <a:endParaRPr lang="en-US" sz="2400" b="1" u="sng" dirty="0"/>
          </a:p>
          <a:p>
            <a:pPr marL="457200" indent="-457200">
              <a:buFont typeface="Wingdings" pitchFamily="2" charset="2"/>
              <a:buChar char="§"/>
            </a:pPr>
            <a:r>
              <a:rPr lang="en-US" sz="2000" dirty="0"/>
              <a:t>Is the District responsible for knowing about the alleged assault?</a:t>
            </a:r>
          </a:p>
          <a:p>
            <a:pPr marL="457200" indent="-457200">
              <a:buFont typeface="Wingdings" pitchFamily="2" charset="2"/>
              <a:buChar char="§"/>
            </a:pPr>
            <a:r>
              <a:rPr lang="en-US" sz="2000" dirty="0"/>
              <a:t>Does the District have Title IX jurisdiction over the sexual assault? </a:t>
            </a:r>
          </a:p>
          <a:p>
            <a:pPr marL="457200" indent="-457200">
              <a:buFont typeface="Wingdings" pitchFamily="2" charset="2"/>
              <a:buChar char="§"/>
            </a:pPr>
            <a:r>
              <a:rPr lang="en-US" sz="2000" dirty="0"/>
              <a:t>Some other policy?</a:t>
            </a:r>
          </a:p>
          <a:p>
            <a:pPr marL="457200" indent="-457200">
              <a:buFont typeface="Wingdings" pitchFamily="2" charset="2"/>
              <a:buChar char="§"/>
            </a:pPr>
            <a:r>
              <a:rPr lang="en-US" sz="2000" dirty="0"/>
              <a:t>What are the Admin’s next steps?</a:t>
            </a:r>
          </a:p>
          <a:p>
            <a:endParaRPr lang="en-US" sz="2400" b="1" u="sng" dirty="0"/>
          </a:p>
          <a:p>
            <a:endParaRPr lang="en-US" sz="2400" b="1" u="sng" dirty="0"/>
          </a:p>
          <a:p>
            <a:endParaRPr lang="en-US" sz="2400" b="1" u="sng" dirty="0"/>
          </a:p>
        </p:txBody>
      </p:sp>
    </p:spTree>
    <p:extLst>
      <p:ext uri="{BB962C8B-B14F-4D97-AF65-F5344CB8AC3E}">
        <p14:creationId xmlns:p14="http://schemas.microsoft.com/office/powerpoint/2010/main" val="3919126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4031873"/>
          </a:xfrm>
          <a:prstGeom prst="rect">
            <a:avLst/>
          </a:prstGeom>
        </p:spPr>
        <p:txBody>
          <a:bodyPr wrap="square">
            <a:spAutoFit/>
          </a:bodyPr>
          <a:lstStyle/>
          <a:p>
            <a:pPr algn="ctr"/>
            <a:r>
              <a:rPr lang="en-US" sz="2400" b="1" u="sng" dirty="0"/>
              <a:t>CASE STUDY 2</a:t>
            </a:r>
          </a:p>
          <a:p>
            <a:endParaRPr lang="en-US" sz="2400" b="1" u="sng" dirty="0"/>
          </a:p>
          <a:p>
            <a:pPr marL="457200" indent="-457200">
              <a:buFont typeface="Arial" panose="020B0604020202020204" pitchFamily="34" charset="0"/>
              <a:buChar char="•"/>
            </a:pPr>
            <a:r>
              <a:rPr lang="en-US" sz="2000" dirty="0"/>
              <a:t>A sophomore girl reports to coach that several girls on the volleyball team have been picking on her in the locker room, in the commons after practice, and on bus rides to away games including:</a:t>
            </a:r>
          </a:p>
          <a:p>
            <a:pPr marL="914400" lvl="1" indent="-457200">
              <a:buFont typeface="Arial" panose="020B0604020202020204" pitchFamily="34" charset="0"/>
              <a:buChar char="•"/>
            </a:pPr>
            <a:r>
              <a:rPr lang="en-US" sz="2000" dirty="0"/>
              <a:t>“snapping her bra,” </a:t>
            </a:r>
          </a:p>
          <a:p>
            <a:pPr marL="914400" lvl="1" indent="-457200">
              <a:buFont typeface="Arial" panose="020B0604020202020204" pitchFamily="34" charset="0"/>
              <a:buChar char="•"/>
            </a:pPr>
            <a:r>
              <a:rPr lang="en-US" sz="2000" dirty="0"/>
              <a:t>calling her sexually charged names like “whore and slut”</a:t>
            </a:r>
          </a:p>
          <a:p>
            <a:pPr marL="914400" lvl="1" indent="-457200">
              <a:buFont typeface="Arial" panose="020B0604020202020204" pitchFamily="34" charset="0"/>
              <a:buChar char="•"/>
            </a:pPr>
            <a:r>
              <a:rPr lang="en-US" sz="2000" dirty="0"/>
              <a:t>And posting unflattering pictures of her bending over on social media</a:t>
            </a:r>
          </a:p>
          <a:p>
            <a:endParaRPr lang="en-US" sz="2400" b="1" u="sng" dirty="0"/>
          </a:p>
          <a:p>
            <a:endParaRPr lang="en-US" sz="2400" b="1" u="sng" dirty="0"/>
          </a:p>
        </p:txBody>
      </p:sp>
    </p:spTree>
    <p:extLst>
      <p:ext uri="{BB962C8B-B14F-4D97-AF65-F5344CB8AC3E}">
        <p14:creationId xmlns:p14="http://schemas.microsoft.com/office/powerpoint/2010/main" val="4259232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3724096"/>
          </a:xfrm>
          <a:prstGeom prst="rect">
            <a:avLst/>
          </a:prstGeom>
        </p:spPr>
        <p:txBody>
          <a:bodyPr wrap="square">
            <a:spAutoFit/>
          </a:bodyPr>
          <a:lstStyle/>
          <a:p>
            <a:pPr algn="ctr"/>
            <a:r>
              <a:rPr lang="en-US" sz="2400" b="1" u="sng" dirty="0"/>
              <a:t>CASE STUDY 3</a:t>
            </a:r>
          </a:p>
          <a:p>
            <a:endParaRPr lang="en-US" sz="2400" b="1" u="sng" dirty="0"/>
          </a:p>
          <a:p>
            <a:pPr marL="457200" indent="-457200">
              <a:buFont typeface="Arial" panose="020B0604020202020204" pitchFamily="34" charset="0"/>
              <a:buChar char="•"/>
            </a:pPr>
            <a:r>
              <a:rPr lang="en-US" sz="2000" dirty="0"/>
              <a:t>Two high school students are traveling home from a choir tour late on a bus sitting next to each other.  Student A (female) falls asleep and Student B places hands underneath Student’s A’s clothing and touches Student A’s private areas, both the breast and groin area multiple times.  Student A awakes.  Student Student B claims that he/she was asleep and was unaware where their hands were.    </a:t>
            </a:r>
          </a:p>
          <a:p>
            <a:endParaRPr lang="en-US" sz="2400" b="1" u="sng" dirty="0"/>
          </a:p>
          <a:p>
            <a:endParaRPr lang="en-US" sz="2400" b="1" u="sng" dirty="0"/>
          </a:p>
        </p:txBody>
      </p:sp>
    </p:spTree>
    <p:extLst>
      <p:ext uri="{BB962C8B-B14F-4D97-AF65-F5344CB8AC3E}">
        <p14:creationId xmlns:p14="http://schemas.microsoft.com/office/powerpoint/2010/main" val="8694144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4031873"/>
          </a:xfrm>
          <a:prstGeom prst="rect">
            <a:avLst/>
          </a:prstGeom>
        </p:spPr>
        <p:txBody>
          <a:bodyPr wrap="square">
            <a:spAutoFit/>
          </a:bodyPr>
          <a:lstStyle/>
          <a:p>
            <a:pPr algn="ctr"/>
            <a:r>
              <a:rPr lang="en-US" sz="2400" b="1" u="sng" dirty="0"/>
              <a:t>CASE STUDY 4</a:t>
            </a:r>
          </a:p>
          <a:p>
            <a:pPr algn="ctr"/>
            <a:endParaRPr lang="en-US" sz="2400" b="1" u="sng" dirty="0"/>
          </a:p>
          <a:p>
            <a:pPr marL="457200" indent="-457200">
              <a:buFont typeface="Wingdings" pitchFamily="2" charset="2"/>
              <a:buChar char="§"/>
            </a:pPr>
            <a:r>
              <a:rPr lang="en-US" sz="2000" dirty="0"/>
              <a:t>A male coach has been rumored to be holding “pool parties” at a member of mountain biking team’s house for team members over the summer.  The Coach has taken pictures of all the members of the team, girls and boys at these events and to his private </a:t>
            </a:r>
            <a:r>
              <a:rPr lang="en-US" sz="2000" dirty="0" err="1"/>
              <a:t>facebook</a:t>
            </a:r>
            <a:r>
              <a:rPr lang="en-US" sz="2000" dirty="0"/>
              <a:t> account.     </a:t>
            </a:r>
          </a:p>
          <a:p>
            <a:pPr marL="457200" indent="-457200">
              <a:buFont typeface="Wingdings" pitchFamily="2" charset="2"/>
              <a:buChar char="§"/>
            </a:pPr>
            <a:r>
              <a:rPr lang="en-US" sz="2000" dirty="0"/>
              <a:t>One girls picture is posted more frequently than others with sexual comments about her chest from the coach, male students, and others.   </a:t>
            </a:r>
          </a:p>
          <a:p>
            <a:endParaRPr lang="en-US" sz="2400" b="1" u="sng" dirty="0"/>
          </a:p>
          <a:p>
            <a:endParaRPr lang="en-US" sz="2400" b="1" u="sng" dirty="0"/>
          </a:p>
        </p:txBody>
      </p:sp>
    </p:spTree>
    <p:extLst>
      <p:ext uri="{BB962C8B-B14F-4D97-AF65-F5344CB8AC3E}">
        <p14:creationId xmlns:p14="http://schemas.microsoft.com/office/powerpoint/2010/main" val="25576997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2800767"/>
          </a:xfrm>
          <a:prstGeom prst="rect">
            <a:avLst/>
          </a:prstGeom>
        </p:spPr>
        <p:txBody>
          <a:bodyPr wrap="square">
            <a:spAutoFit/>
          </a:bodyPr>
          <a:lstStyle/>
          <a:p>
            <a:pPr algn="ctr"/>
            <a:r>
              <a:rPr lang="en-US" sz="2400" b="1" u="sng" dirty="0"/>
              <a:t>CASE STUDY 4 (</a:t>
            </a:r>
            <a:r>
              <a:rPr lang="en-US" sz="2400" b="1" u="sng" dirty="0" err="1"/>
              <a:t>con’t</a:t>
            </a:r>
            <a:r>
              <a:rPr lang="en-US" sz="2400" b="1" u="sng" dirty="0"/>
              <a:t>)</a:t>
            </a:r>
          </a:p>
          <a:p>
            <a:endParaRPr lang="en-US" sz="2400" dirty="0"/>
          </a:p>
          <a:p>
            <a:pPr marL="342900" indent="-342900">
              <a:buFont typeface="Wingdings" pitchFamily="2" charset="2"/>
              <a:buChar char="§"/>
            </a:pPr>
            <a:r>
              <a:rPr lang="en-US" sz="2000" dirty="0"/>
              <a:t>The student reports to a school administrator that the Coach has asked her to come with him on a private mountain bike training, and if she mentions the pool parties to anyone, she’d won’t be selected to race in upcoming events.    </a:t>
            </a:r>
          </a:p>
          <a:p>
            <a:endParaRPr lang="en-US" sz="2400" b="1" u="sng" dirty="0"/>
          </a:p>
          <a:p>
            <a:endParaRPr lang="en-US" sz="2400" b="1" u="sng" dirty="0"/>
          </a:p>
        </p:txBody>
      </p:sp>
    </p:spTree>
    <p:extLst>
      <p:ext uri="{BB962C8B-B14F-4D97-AF65-F5344CB8AC3E}">
        <p14:creationId xmlns:p14="http://schemas.microsoft.com/office/powerpoint/2010/main" val="34696007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D0561DE-F02F-2548-B6C1-523375C02C3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12" name="Rectangle 11">
            <a:extLst>
              <a:ext uri="{FF2B5EF4-FFF2-40B4-BE49-F238E27FC236}">
                <a16:creationId xmlns:a16="http://schemas.microsoft.com/office/drawing/2014/main" id="{6150C900-5C74-D14C-AFF6-9A76E1E018E9}"/>
              </a:ext>
            </a:extLst>
          </p:cNvPr>
          <p:cNvSpPr/>
          <p:nvPr/>
        </p:nvSpPr>
        <p:spPr>
          <a:xfrm>
            <a:off x="780835" y="1756881"/>
            <a:ext cx="7756989" cy="3785652"/>
          </a:xfrm>
          <a:prstGeom prst="rect">
            <a:avLst/>
          </a:prstGeom>
        </p:spPr>
        <p:txBody>
          <a:bodyPr wrap="square">
            <a:spAutoFit/>
          </a:bodyPr>
          <a:lstStyle/>
          <a:p>
            <a:pPr algn="ctr"/>
            <a:r>
              <a:rPr lang="en-US" sz="2400" b="1" u="sng" dirty="0"/>
              <a:t>CASE STUDY 5</a:t>
            </a:r>
          </a:p>
          <a:p>
            <a:endParaRPr lang="en-US" sz="2400" dirty="0"/>
          </a:p>
          <a:p>
            <a:r>
              <a:rPr lang="en-US" sz="2400" dirty="0"/>
              <a:t>A female student requests nude photos from three male students over the weekend via snapchat.  Next Tuesday, during a late theater rehearsal at the school, one of the contacted male students gropes the female student’s breasts over her clothes when the lights are out.  A sweeper overhears their conversation while emptying garbage cans but does not report it.</a:t>
            </a:r>
          </a:p>
          <a:p>
            <a:endParaRPr lang="en-US" sz="2400" b="1" u="sng" dirty="0"/>
          </a:p>
        </p:txBody>
      </p:sp>
    </p:spTree>
    <p:extLst>
      <p:ext uri="{BB962C8B-B14F-4D97-AF65-F5344CB8AC3E}">
        <p14:creationId xmlns:p14="http://schemas.microsoft.com/office/powerpoint/2010/main" val="5249367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7650" y="629148"/>
            <a:ext cx="8074918" cy="5530745"/>
          </a:xfrm>
          <a:prstGeom prst="rect">
            <a:avLst/>
          </a:prstGeom>
          <a:noFill/>
        </p:spPr>
        <p:txBody>
          <a:bodyPr wrap="square" rtlCol="0">
            <a:spAutoFit/>
          </a:bodyPr>
          <a:lstStyle/>
          <a:p>
            <a:pPr algn="ctr"/>
            <a:endParaRPr lang="en-US" sz="2400" b="1" u="sng" dirty="0"/>
          </a:p>
          <a:p>
            <a:pPr algn="ctr"/>
            <a:r>
              <a:rPr lang="en-US" sz="2400" b="1" u="sng" dirty="0"/>
              <a:t>Summary</a:t>
            </a:r>
          </a:p>
          <a:p>
            <a:endParaRPr lang="en-US" sz="2400" dirty="0"/>
          </a:p>
          <a:p>
            <a:pPr>
              <a:lnSpc>
                <a:spcPct val="90000"/>
              </a:lnSpc>
              <a:spcBef>
                <a:spcPct val="0"/>
              </a:spcBef>
              <a:spcAft>
                <a:spcPts val="600"/>
              </a:spcAft>
            </a:pPr>
            <a:r>
              <a:rPr lang="en-US" dirty="0">
                <a:ln w="3175" cmpd="sng">
                  <a:noFill/>
                </a:ln>
                <a:solidFill>
                  <a:srgbClr val="262626"/>
                </a:solidFill>
              </a:rPr>
              <a:t>The new regulations </a:t>
            </a:r>
            <a:r>
              <a:rPr lang="en-US" b="1" u="sng" dirty="0">
                <a:ln w="3175" cmpd="sng">
                  <a:noFill/>
                </a:ln>
                <a:solidFill>
                  <a:srgbClr val="262626"/>
                </a:solidFill>
              </a:rPr>
              <a:t>require</a:t>
            </a:r>
            <a:r>
              <a:rPr lang="en-US" dirty="0">
                <a:ln w="3175" cmpd="sng">
                  <a:noFill/>
                </a:ln>
                <a:solidFill>
                  <a:srgbClr val="262626"/>
                </a:solidFill>
              </a:rPr>
              <a:t> in cases of sexual harassment: </a:t>
            </a:r>
          </a:p>
          <a:p>
            <a:pPr marL="1028700" lvl="1" indent="-571500">
              <a:lnSpc>
                <a:spcPct val="90000"/>
              </a:lnSpc>
              <a:spcBef>
                <a:spcPct val="0"/>
              </a:spcBef>
              <a:spcAft>
                <a:spcPts val="600"/>
              </a:spcAft>
              <a:buFont typeface="Wingdings" pitchFamily="2" charset="2"/>
              <a:buChar char="§"/>
            </a:pPr>
            <a:r>
              <a:rPr lang="en-US" dirty="0">
                <a:ln w="3175" cmpd="sng">
                  <a:noFill/>
                </a:ln>
                <a:solidFill>
                  <a:srgbClr val="262626"/>
                </a:solidFill>
              </a:rPr>
              <a:t>The threshold for action knowledge has been broadened</a:t>
            </a:r>
          </a:p>
          <a:p>
            <a:pPr marL="1028700" lvl="1" indent="-571500">
              <a:lnSpc>
                <a:spcPct val="90000"/>
              </a:lnSpc>
              <a:spcBef>
                <a:spcPct val="0"/>
              </a:spcBef>
              <a:spcAft>
                <a:spcPts val="600"/>
              </a:spcAft>
              <a:buFont typeface="Wingdings" pitchFamily="2" charset="2"/>
              <a:buChar char="§"/>
            </a:pPr>
            <a:r>
              <a:rPr lang="en-US" dirty="0">
                <a:ln w="3175" cmpd="sng">
                  <a:noFill/>
                </a:ln>
                <a:solidFill>
                  <a:srgbClr val="262626"/>
                </a:solidFill>
              </a:rPr>
              <a:t>Respondents will get written notice before administrative interview</a:t>
            </a:r>
          </a:p>
          <a:p>
            <a:pPr marL="1028700" lvl="1" indent="-571500">
              <a:lnSpc>
                <a:spcPct val="90000"/>
              </a:lnSpc>
              <a:spcBef>
                <a:spcPct val="0"/>
              </a:spcBef>
              <a:spcAft>
                <a:spcPts val="600"/>
              </a:spcAft>
              <a:buFont typeface="Wingdings" pitchFamily="2" charset="2"/>
              <a:buChar char="§"/>
            </a:pPr>
            <a:r>
              <a:rPr lang="en-US" dirty="0">
                <a:ln w="3175" cmpd="sng">
                  <a:noFill/>
                </a:ln>
                <a:solidFill>
                  <a:srgbClr val="262626"/>
                </a:solidFill>
              </a:rPr>
              <a:t>Parties will the option to have a parent and/or attorney at interview (an “advisor”)</a:t>
            </a:r>
          </a:p>
          <a:p>
            <a:pPr marL="1028700" lvl="1" indent="-571500">
              <a:lnSpc>
                <a:spcPct val="90000"/>
              </a:lnSpc>
              <a:spcBef>
                <a:spcPct val="0"/>
              </a:spcBef>
              <a:spcAft>
                <a:spcPts val="600"/>
              </a:spcAft>
              <a:buFont typeface="Wingdings" pitchFamily="2" charset="2"/>
              <a:buChar char="§"/>
            </a:pPr>
            <a:r>
              <a:rPr lang="en-US" dirty="0">
                <a:ln w="3175" cmpd="sng">
                  <a:noFill/>
                </a:ln>
                <a:solidFill>
                  <a:srgbClr val="262626"/>
                </a:solidFill>
              </a:rPr>
              <a:t>Not possible to instruct students not to speak about an issue (Gag orders prohibited)</a:t>
            </a:r>
          </a:p>
          <a:p>
            <a:pPr marL="1028700" lvl="1" indent="-571500">
              <a:lnSpc>
                <a:spcPct val="90000"/>
              </a:lnSpc>
              <a:spcBef>
                <a:spcPct val="0"/>
              </a:spcBef>
              <a:spcAft>
                <a:spcPts val="600"/>
              </a:spcAft>
              <a:buFont typeface="Wingdings" pitchFamily="2" charset="2"/>
              <a:buChar char="§"/>
            </a:pPr>
            <a:r>
              <a:rPr lang="en-US" dirty="0">
                <a:ln w="3175" cmpd="sng">
                  <a:noFill/>
                </a:ln>
                <a:solidFill>
                  <a:srgbClr val="262626"/>
                </a:solidFill>
              </a:rPr>
              <a:t>Investigator(s) and Decision-maker(s) must be a different person</a:t>
            </a:r>
          </a:p>
          <a:p>
            <a:pPr marL="1028700" lvl="1" indent="-571500">
              <a:lnSpc>
                <a:spcPct val="90000"/>
              </a:lnSpc>
              <a:spcBef>
                <a:spcPct val="0"/>
              </a:spcBef>
              <a:spcAft>
                <a:spcPts val="600"/>
              </a:spcAft>
              <a:buFont typeface="Wingdings" pitchFamily="2" charset="2"/>
              <a:buChar char="§"/>
            </a:pPr>
            <a:r>
              <a:rPr lang="en-US" dirty="0">
                <a:ln w="3175" cmpd="sng">
                  <a:noFill/>
                </a:ln>
                <a:solidFill>
                  <a:srgbClr val="262626"/>
                </a:solidFill>
              </a:rPr>
              <a:t>Parties have extensive opportunity to review and respond to evidence presented against them</a:t>
            </a:r>
          </a:p>
          <a:p>
            <a:pPr marL="1028700" lvl="1" indent="-571500">
              <a:lnSpc>
                <a:spcPct val="90000"/>
              </a:lnSpc>
              <a:spcBef>
                <a:spcPct val="0"/>
              </a:spcBef>
              <a:spcAft>
                <a:spcPts val="600"/>
              </a:spcAft>
              <a:buFont typeface="Wingdings" pitchFamily="2" charset="2"/>
              <a:buChar char="§"/>
            </a:pPr>
            <a:r>
              <a:rPr lang="en-US" dirty="0">
                <a:ln w="3175" cmpd="sng">
                  <a:noFill/>
                </a:ln>
                <a:solidFill>
                  <a:srgbClr val="262626"/>
                </a:solidFill>
              </a:rPr>
              <a:t>Federal regulations require designation of Title IX coordinator</a:t>
            </a:r>
          </a:p>
          <a:p>
            <a:pPr marL="1028700" lvl="1" indent="-571500">
              <a:lnSpc>
                <a:spcPct val="90000"/>
              </a:lnSpc>
              <a:spcBef>
                <a:spcPct val="0"/>
              </a:spcBef>
              <a:spcAft>
                <a:spcPts val="600"/>
              </a:spcAft>
              <a:buFont typeface="Wingdings" pitchFamily="2" charset="2"/>
              <a:buChar char="§"/>
            </a:pPr>
            <a:r>
              <a:rPr lang="en-US" dirty="0">
                <a:ln w="3175" cmpd="sng">
                  <a:noFill/>
                </a:ln>
                <a:solidFill>
                  <a:srgbClr val="262626"/>
                </a:solidFill>
              </a:rPr>
              <a:t>Appeal must be offered</a:t>
            </a:r>
          </a:p>
          <a:p>
            <a:endParaRPr lang="en-US" sz="2200" dirty="0"/>
          </a:p>
          <a:p>
            <a:endParaRPr lang="en-US" sz="2000" dirty="0"/>
          </a:p>
        </p:txBody>
      </p:sp>
      <p:sp>
        <p:nvSpPr>
          <p:cNvPr id="4" name="Slide Number Placeholder 3"/>
          <p:cNvSpPr>
            <a:spLocks noGrp="1"/>
          </p:cNvSpPr>
          <p:nvPr>
            <p:ph type="sldNum" sz="quarter" idx="12"/>
          </p:nvPr>
        </p:nvSpPr>
        <p:spPr/>
        <p:txBody>
          <a:bodyPr/>
          <a:lstStyle/>
          <a:p>
            <a:fld id="{26415328-37C3-374B-881B-B9E33DA7ECDC}" type="slidenum">
              <a:rPr lang="en-US" smtClean="0"/>
              <a:t>49</a:t>
            </a:fld>
            <a:endParaRPr lang="en-US" dirty="0"/>
          </a:p>
        </p:txBody>
      </p:sp>
      <p:pic>
        <p:nvPicPr>
          <p:cNvPr id="6" name="Picture 5">
            <a:extLst>
              <a:ext uri="{FF2B5EF4-FFF2-40B4-BE49-F238E27FC236}">
                <a16:creationId xmlns:a16="http://schemas.microsoft.com/office/drawing/2014/main" id="{B725A590-DD18-364A-9E32-AE12FECB6907}"/>
              </a:ext>
            </a:extLst>
          </p:cNvPr>
          <p:cNvPicPr>
            <a:picLocks noChangeAspect="1"/>
          </p:cNvPicPr>
          <p:nvPr/>
        </p:nvPicPr>
        <p:blipFill>
          <a:blip r:embed="rId2"/>
          <a:stretch>
            <a:fillRect/>
          </a:stretch>
        </p:blipFill>
        <p:spPr>
          <a:xfrm>
            <a:off x="495300" y="5807091"/>
            <a:ext cx="2432835" cy="590556"/>
          </a:xfrm>
          <a:prstGeom prst="rect">
            <a:avLst/>
          </a:prstGeom>
        </p:spPr>
      </p:pic>
    </p:spTree>
    <p:extLst>
      <p:ext uri="{BB962C8B-B14F-4D97-AF65-F5344CB8AC3E}">
        <p14:creationId xmlns:p14="http://schemas.microsoft.com/office/powerpoint/2010/main" val="1057240982"/>
      </p:ext>
    </p:extLst>
  </p:cSld>
  <p:clrMapOvr>
    <a:masterClrMapping/>
  </p:clrMapOvr>
  <mc:AlternateContent xmlns:mc="http://schemas.openxmlformats.org/markup-compatibility/2006" xmlns:p14="http://schemas.microsoft.com/office/powerpoint/2010/main">
    <mc:Choice Requires="p14">
      <p:transition spd="slow" p14:dur="2000" advTm="20129"/>
    </mc:Choice>
    <mc:Fallback xmlns="">
      <p:transition xmlns:p14="http://schemas.microsoft.com/office/powerpoint/2010/main" spd="slow" advTm="20129"/>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544F84-5AAD-4FBC-B6CC-94981750F3FE}"/>
              </a:ext>
            </a:extLst>
          </p:cNvPr>
          <p:cNvSpPr txBox="1"/>
          <p:nvPr/>
        </p:nvSpPr>
        <p:spPr>
          <a:xfrm>
            <a:off x="429340" y="857251"/>
            <a:ext cx="7183811" cy="1839515"/>
          </a:xfrm>
          <a:prstGeom prst="rect">
            <a:avLst/>
          </a:prstGeom>
        </p:spPr>
        <p:txBody>
          <a:bodyPr vert="horz" lIns="68580" tIns="34290" rIns="68580" bIns="34290" rtlCol="0" anchor="ctr">
            <a:normAutofit/>
          </a:bodyPr>
          <a:lstStyle/>
          <a:p>
            <a:pPr>
              <a:lnSpc>
                <a:spcPct val="90000"/>
              </a:lnSpc>
              <a:spcBef>
                <a:spcPct val="0"/>
              </a:spcBef>
              <a:spcAft>
                <a:spcPts val="450"/>
              </a:spcAft>
            </a:pPr>
            <a:endParaRPr lang="en-US" sz="2000" b="1" dirty="0">
              <a:latin typeface="+mj-lt"/>
              <a:ea typeface="+mj-ea"/>
              <a:cs typeface="+mj-cs"/>
            </a:endParaRPr>
          </a:p>
          <a:p>
            <a:pPr>
              <a:lnSpc>
                <a:spcPct val="90000"/>
              </a:lnSpc>
              <a:spcBef>
                <a:spcPct val="0"/>
              </a:spcBef>
              <a:spcAft>
                <a:spcPts val="450"/>
              </a:spcAft>
            </a:pPr>
            <a:r>
              <a:rPr lang="en-US" sz="2000" b="1" dirty="0">
                <a:latin typeface="+mj-lt"/>
                <a:ea typeface="+mj-ea"/>
                <a:cs typeface="+mj-cs"/>
              </a:rPr>
              <a:t>New Regulations impose important legal obligations to:</a:t>
            </a:r>
          </a:p>
        </p:txBody>
      </p:sp>
      <p:sp>
        <p:nvSpPr>
          <p:cNvPr id="2" name="TextBox 1">
            <a:extLst>
              <a:ext uri="{FF2B5EF4-FFF2-40B4-BE49-F238E27FC236}">
                <a16:creationId xmlns:a16="http://schemas.microsoft.com/office/drawing/2014/main" id="{6654DD96-ECD1-46FE-882F-7654AE13E8E9}"/>
              </a:ext>
            </a:extLst>
          </p:cNvPr>
          <p:cNvSpPr txBox="1"/>
          <p:nvPr/>
        </p:nvSpPr>
        <p:spPr>
          <a:xfrm>
            <a:off x="429340" y="2422858"/>
            <a:ext cx="8237863" cy="2630328"/>
          </a:xfrm>
          <a:prstGeom prst="rect">
            <a:avLst/>
          </a:prstGeom>
        </p:spPr>
        <p:txBody>
          <a:bodyPr vert="horz" lIns="68580" tIns="34290" rIns="68580" bIns="34290" rtlCol="0" anchor="ctr">
            <a:normAutofit/>
          </a:bodyPr>
          <a:lstStyle/>
          <a:p>
            <a:pPr marL="257175" indent="-171450">
              <a:lnSpc>
                <a:spcPct val="90000"/>
              </a:lnSpc>
              <a:spcAft>
                <a:spcPts val="450"/>
              </a:spcAft>
              <a:buFont typeface="Arial" panose="020B0604020202020204" pitchFamily="34" charset="0"/>
              <a:buChar char="•"/>
            </a:pPr>
            <a:r>
              <a:rPr lang="en-US" sz="2000" dirty="0"/>
              <a:t>Promptly respond by offering supportive measures.</a:t>
            </a:r>
            <a:br>
              <a:rPr lang="en-US" sz="2000" dirty="0"/>
            </a:br>
            <a:endParaRPr lang="en-US" sz="2000" dirty="0"/>
          </a:p>
          <a:p>
            <a:pPr marL="257175" indent="-171450">
              <a:lnSpc>
                <a:spcPct val="90000"/>
              </a:lnSpc>
              <a:spcAft>
                <a:spcPts val="450"/>
              </a:spcAft>
              <a:buFont typeface="Arial" panose="020B0604020202020204" pitchFamily="34" charset="0"/>
              <a:buChar char="•"/>
            </a:pPr>
            <a:r>
              <a:rPr lang="en-US" sz="2000" dirty="0"/>
              <a:t>Follow a fair investigation and grievance process before imposing disciplinary sanctions.</a:t>
            </a:r>
            <a:br>
              <a:rPr lang="en-US" sz="2000" dirty="0"/>
            </a:br>
            <a:endParaRPr lang="en-US" sz="2000" dirty="0"/>
          </a:p>
          <a:p>
            <a:pPr marL="257175" indent="-171450">
              <a:lnSpc>
                <a:spcPct val="90000"/>
              </a:lnSpc>
              <a:spcAft>
                <a:spcPts val="450"/>
              </a:spcAft>
              <a:buFont typeface="Arial" panose="020B0604020202020204" pitchFamily="34" charset="0"/>
              <a:buChar char="•"/>
            </a:pPr>
            <a:r>
              <a:rPr lang="en-US" sz="2000" dirty="0"/>
              <a:t>Notify parties with written documentation and recordkeeping.</a:t>
            </a:r>
          </a:p>
          <a:p>
            <a:pPr marL="257175" indent="-171450">
              <a:lnSpc>
                <a:spcPct val="90000"/>
              </a:lnSpc>
              <a:spcAft>
                <a:spcPts val="450"/>
              </a:spcAft>
              <a:buFont typeface="Arial" panose="020B0604020202020204" pitchFamily="34" charset="0"/>
              <a:buChar char="•"/>
            </a:pPr>
            <a:endParaRPr lang="en-US" sz="2000" dirty="0"/>
          </a:p>
          <a:p>
            <a:pPr marL="257175" indent="-171450">
              <a:lnSpc>
                <a:spcPct val="90000"/>
              </a:lnSpc>
              <a:spcAft>
                <a:spcPts val="450"/>
              </a:spcAft>
              <a:buFont typeface="Arial" panose="020B0604020202020204" pitchFamily="34" charset="0"/>
              <a:buChar char="•"/>
            </a:pPr>
            <a:r>
              <a:rPr lang="en-US" sz="2000" dirty="0"/>
              <a:t>Train school officials.</a:t>
            </a:r>
          </a:p>
        </p:txBody>
      </p:sp>
      <p:pic>
        <p:nvPicPr>
          <p:cNvPr id="7" name="Picture 6">
            <a:extLst>
              <a:ext uri="{FF2B5EF4-FFF2-40B4-BE49-F238E27FC236}">
                <a16:creationId xmlns:a16="http://schemas.microsoft.com/office/drawing/2014/main" id="{CDD12DBA-969C-8145-A250-AABBC30273B6}"/>
              </a:ext>
            </a:extLst>
          </p:cNvPr>
          <p:cNvPicPr>
            <a:picLocks noChangeAspect="1"/>
          </p:cNvPicPr>
          <p:nvPr/>
        </p:nvPicPr>
        <p:blipFill>
          <a:blip r:embed="rId3"/>
          <a:stretch>
            <a:fillRect/>
          </a:stretch>
        </p:blipFill>
        <p:spPr>
          <a:xfrm>
            <a:off x="495300" y="5807091"/>
            <a:ext cx="2432835" cy="590556"/>
          </a:xfrm>
          <a:prstGeom prst="rect">
            <a:avLst/>
          </a:prstGeom>
        </p:spPr>
      </p:pic>
      <p:pic>
        <p:nvPicPr>
          <p:cNvPr id="8" name="Picture 7" descr="A group of men posing for a photo&#10;&#10;Description automatically generated">
            <a:extLst>
              <a:ext uri="{FF2B5EF4-FFF2-40B4-BE49-F238E27FC236}">
                <a16:creationId xmlns:a16="http://schemas.microsoft.com/office/drawing/2014/main" id="{4695152E-7B64-0140-959A-441191A51C6B}"/>
              </a:ext>
            </a:extLst>
          </p:cNvPr>
          <p:cNvPicPr>
            <a:picLocks noChangeAspect="1"/>
          </p:cNvPicPr>
          <p:nvPr/>
        </p:nvPicPr>
        <p:blipFill rotWithShape="1">
          <a:blip r:embed="rId4">
            <a:extLst>
              <a:ext uri="{28A0092B-C50C-407E-A947-70E740481C1C}">
                <a14:useLocalDpi xmlns:a14="http://schemas.microsoft.com/office/drawing/2010/main" val="0"/>
              </a:ext>
            </a:extLst>
          </a:blip>
          <a:srcRect t="6664" b="19555"/>
          <a:stretch/>
        </p:blipFill>
        <p:spPr>
          <a:xfrm>
            <a:off x="3813853" y="4672461"/>
            <a:ext cx="4364376" cy="1328288"/>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41778051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544F84-5AAD-4FBC-B6CC-94981750F3FE}"/>
              </a:ext>
            </a:extLst>
          </p:cNvPr>
          <p:cNvSpPr txBox="1"/>
          <p:nvPr/>
        </p:nvSpPr>
        <p:spPr>
          <a:xfrm>
            <a:off x="429340" y="857251"/>
            <a:ext cx="7183811" cy="1839515"/>
          </a:xfrm>
          <a:prstGeom prst="rect">
            <a:avLst/>
          </a:prstGeom>
        </p:spPr>
        <p:txBody>
          <a:bodyPr vert="horz" lIns="68580" tIns="34290" rIns="68580" bIns="34290" rtlCol="0" anchor="ctr">
            <a:normAutofit/>
          </a:bodyPr>
          <a:lstStyle/>
          <a:p>
            <a:pPr>
              <a:lnSpc>
                <a:spcPct val="90000"/>
              </a:lnSpc>
              <a:spcBef>
                <a:spcPct val="0"/>
              </a:spcBef>
              <a:spcAft>
                <a:spcPts val="450"/>
              </a:spcAft>
            </a:pPr>
            <a:endParaRPr lang="en-US" sz="2000" b="1" dirty="0">
              <a:latin typeface="+mj-lt"/>
              <a:ea typeface="+mj-ea"/>
              <a:cs typeface="+mj-cs"/>
            </a:endParaRPr>
          </a:p>
        </p:txBody>
      </p:sp>
      <p:sp>
        <p:nvSpPr>
          <p:cNvPr id="2" name="TextBox 1">
            <a:extLst>
              <a:ext uri="{FF2B5EF4-FFF2-40B4-BE49-F238E27FC236}">
                <a16:creationId xmlns:a16="http://schemas.microsoft.com/office/drawing/2014/main" id="{6654DD96-ECD1-46FE-882F-7654AE13E8E9}"/>
              </a:ext>
            </a:extLst>
          </p:cNvPr>
          <p:cNvSpPr txBox="1"/>
          <p:nvPr/>
        </p:nvSpPr>
        <p:spPr>
          <a:xfrm>
            <a:off x="429340" y="2422858"/>
            <a:ext cx="8237863" cy="2630328"/>
          </a:xfrm>
          <a:prstGeom prst="rect">
            <a:avLst/>
          </a:prstGeom>
        </p:spPr>
        <p:txBody>
          <a:bodyPr vert="horz" lIns="68580" tIns="34290" rIns="68580" bIns="34290" rtlCol="0" anchor="ctr">
            <a:normAutofit/>
          </a:bodyPr>
          <a:lstStyle/>
          <a:p>
            <a:pPr marL="257175" indent="-171450">
              <a:lnSpc>
                <a:spcPct val="90000"/>
              </a:lnSpc>
              <a:spcAft>
                <a:spcPts val="450"/>
              </a:spcAft>
              <a:buFont typeface="Arial" panose="020B0604020202020204" pitchFamily="34" charset="0"/>
              <a:buChar char="•"/>
            </a:pPr>
            <a:endParaRPr lang="en-US" sz="2000" dirty="0"/>
          </a:p>
        </p:txBody>
      </p:sp>
      <p:pic>
        <p:nvPicPr>
          <p:cNvPr id="7" name="Picture 6">
            <a:extLst>
              <a:ext uri="{FF2B5EF4-FFF2-40B4-BE49-F238E27FC236}">
                <a16:creationId xmlns:a16="http://schemas.microsoft.com/office/drawing/2014/main" id="{CDD12DBA-969C-8145-A250-AABBC30273B6}"/>
              </a:ext>
            </a:extLst>
          </p:cNvPr>
          <p:cNvPicPr>
            <a:picLocks noChangeAspect="1"/>
          </p:cNvPicPr>
          <p:nvPr/>
        </p:nvPicPr>
        <p:blipFill>
          <a:blip r:embed="rId3"/>
          <a:stretch>
            <a:fillRect/>
          </a:stretch>
        </p:blipFill>
        <p:spPr>
          <a:xfrm>
            <a:off x="495300" y="5807091"/>
            <a:ext cx="2432835" cy="590556"/>
          </a:xfrm>
          <a:prstGeom prst="rect">
            <a:avLst/>
          </a:prstGeom>
        </p:spPr>
      </p:pic>
      <p:sp>
        <p:nvSpPr>
          <p:cNvPr id="3" name="TextBox 2">
            <a:extLst>
              <a:ext uri="{FF2B5EF4-FFF2-40B4-BE49-F238E27FC236}">
                <a16:creationId xmlns:a16="http://schemas.microsoft.com/office/drawing/2014/main" id="{39EEE278-148C-854E-B150-99D2A7C4024D}"/>
              </a:ext>
            </a:extLst>
          </p:cNvPr>
          <p:cNvSpPr txBox="1"/>
          <p:nvPr/>
        </p:nvSpPr>
        <p:spPr>
          <a:xfrm>
            <a:off x="3645243" y="3089189"/>
            <a:ext cx="2574491" cy="584775"/>
          </a:xfrm>
          <a:prstGeom prst="rect">
            <a:avLst/>
          </a:prstGeom>
          <a:noFill/>
        </p:spPr>
        <p:txBody>
          <a:bodyPr wrap="square" rtlCol="0">
            <a:spAutoFit/>
          </a:bodyPr>
          <a:lstStyle/>
          <a:p>
            <a:r>
              <a:rPr lang="en-US" sz="3200" dirty="0"/>
              <a:t>Questions</a:t>
            </a:r>
          </a:p>
        </p:txBody>
      </p:sp>
    </p:spTree>
    <p:extLst>
      <p:ext uri="{BB962C8B-B14F-4D97-AF65-F5344CB8AC3E}">
        <p14:creationId xmlns:p14="http://schemas.microsoft.com/office/powerpoint/2010/main" val="21709380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Waveform.thmx</Template>
  <TotalTime>5730</TotalTime>
  <Words>8134</Words>
  <Application>Microsoft Macintosh PowerPoint</Application>
  <PresentationFormat>On-screen Show (4:3)</PresentationFormat>
  <Paragraphs>640</Paragraphs>
  <Slides>51</Slides>
  <Notes>40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Arial</vt:lpstr>
      <vt:lpstr>Calibri</vt:lpstr>
      <vt:lpstr>Candara</vt:lpstr>
      <vt:lpstr>Courier New</vt:lpstr>
      <vt:lpstr>Symbol</vt:lpstr>
      <vt:lpstr>Wingdings</vt:lpstr>
      <vt:lpstr>Waveform</vt:lpstr>
      <vt:lpstr>  Sexual Harassment (Title IX)  CSD - Administrative Training    Assistant Legal Counsel/Title IX Coordinator Jeffrey Christensen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Legal Issues 504 Slides   Jeffrey Christensen Assistant Legal Counsel</dc:title>
  <dc:creator>Jeff</dc:creator>
  <cp:lastModifiedBy>Christensen, Jeffrey</cp:lastModifiedBy>
  <cp:revision>238</cp:revision>
  <dcterms:created xsi:type="dcterms:W3CDTF">2016-05-31T18:10:56Z</dcterms:created>
  <dcterms:modified xsi:type="dcterms:W3CDTF">2020-08-12T15:30:50Z</dcterms:modified>
</cp:coreProperties>
</file>