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58" r:id="rId3"/>
    <p:sldId id="264" r:id="rId4"/>
    <p:sldId id="260" r:id="rId5"/>
    <p:sldId id="261" r:id="rId6"/>
    <p:sldId id="262" r:id="rId7"/>
    <p:sldId id="263" r:id="rId8"/>
    <p:sldId id="272" r:id="rId9"/>
    <p:sldId id="270" r:id="rId10"/>
    <p:sldId id="273" r:id="rId11"/>
    <p:sldId id="274" r:id="rId12"/>
    <p:sldId id="276" r:id="rId13"/>
    <p:sldId id="267" r:id="rId14"/>
    <p:sldId id="268" r:id="rId15"/>
    <p:sldId id="266" r:id="rId16"/>
  </p:sldIdLst>
  <p:sldSz cx="9144000" cy="6858000" type="screen4x3"/>
  <p:notesSz cx="7010400" cy="92964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2" autoAdjust="0"/>
    <p:restoredTop sz="94683" autoAdjust="0"/>
  </p:normalViewPr>
  <p:slideViewPr>
    <p:cSldViewPr>
      <p:cViewPr varScale="1">
        <p:scale>
          <a:sx n="164" d="100"/>
          <a:sy n="164" d="100"/>
        </p:scale>
        <p:origin x="960" y="168"/>
      </p:cViewPr>
      <p:guideLst>
        <p:guide orient="horz" pos="2160"/>
        <p:guide pos="2880"/>
      </p:guideLst>
    </p:cSldViewPr>
  </p:slideViewPr>
  <p:outlineViewPr>
    <p:cViewPr>
      <p:scale>
        <a:sx n="33" d="100"/>
        <a:sy n="33" d="100"/>
      </p:scale>
      <p:origin x="0" y="5046"/>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286" tIns="46143" rIns="92286" bIns="46143"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2286" tIns="46143" rIns="92286" bIns="46143" rtlCol="0"/>
          <a:lstStyle>
            <a:lvl1pPr algn="r">
              <a:defRPr sz="1200"/>
            </a:lvl1pPr>
          </a:lstStyle>
          <a:p>
            <a:fld id="{8AC2CF9C-83D9-49EA-9E19-B2E355E58977}" type="datetimeFigureOut">
              <a:rPr lang="en-US" smtClean="0"/>
              <a:pPr/>
              <a:t>5/22/19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2286" tIns="46143" rIns="92286" bIns="46143"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286" tIns="46143" rIns="92286" bIns="46143" rtlCol="0" anchor="b"/>
          <a:lstStyle>
            <a:lvl1pPr algn="r">
              <a:defRPr sz="1200"/>
            </a:lvl1pPr>
          </a:lstStyle>
          <a:p>
            <a:fld id="{DC1F680D-67B5-4186-946A-B7B9DE4E4C28}" type="slidenum">
              <a:rPr lang="en-US" smtClean="0"/>
              <a:pPr/>
              <a:t>‹#›</a:t>
            </a:fld>
            <a:endParaRPr lang="en-US"/>
          </a:p>
        </p:txBody>
      </p:sp>
    </p:spTree>
    <p:extLst>
      <p:ext uri="{BB962C8B-B14F-4D97-AF65-F5344CB8AC3E}">
        <p14:creationId xmlns:p14="http://schemas.microsoft.com/office/powerpoint/2010/main" val="2059186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286" tIns="46143" rIns="92286" bIns="46143"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286" tIns="46143" rIns="92286" bIns="46143" rtlCol="0"/>
          <a:lstStyle>
            <a:lvl1pPr algn="r">
              <a:defRPr sz="1200"/>
            </a:lvl1pPr>
          </a:lstStyle>
          <a:p>
            <a:fld id="{C5E4DFE9-B564-4643-B9FA-76B680B37656}" type="datetimeFigureOut">
              <a:rPr lang="en-US" smtClean="0"/>
              <a:pPr/>
              <a:t>5/22/19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286" tIns="46143" rIns="92286" bIns="46143"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2286" tIns="46143" rIns="92286" bIns="4614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286" tIns="46143" rIns="92286" bIns="4614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286" tIns="46143" rIns="92286" bIns="46143" rtlCol="0" anchor="b"/>
          <a:lstStyle>
            <a:lvl1pPr algn="r">
              <a:defRPr sz="1200"/>
            </a:lvl1pPr>
          </a:lstStyle>
          <a:p>
            <a:fld id="{CEE59A1E-D3D9-466E-8C69-17C76F281528}" type="slidenum">
              <a:rPr lang="en-US" smtClean="0"/>
              <a:pPr/>
              <a:t>‹#›</a:t>
            </a:fld>
            <a:endParaRPr lang="en-US" dirty="0"/>
          </a:p>
        </p:txBody>
      </p:sp>
    </p:spTree>
    <p:extLst>
      <p:ext uri="{BB962C8B-B14F-4D97-AF65-F5344CB8AC3E}">
        <p14:creationId xmlns:p14="http://schemas.microsoft.com/office/powerpoint/2010/main" val="2647299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1</a:t>
            </a:fld>
            <a:endParaRPr lang="en-US" dirty="0"/>
          </a:p>
        </p:txBody>
      </p:sp>
    </p:spTree>
    <p:extLst>
      <p:ext uri="{BB962C8B-B14F-4D97-AF65-F5344CB8AC3E}">
        <p14:creationId xmlns:p14="http://schemas.microsoft.com/office/powerpoint/2010/main" val="4278550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2</a:t>
            </a:fld>
            <a:endParaRPr lang="en-US" dirty="0"/>
          </a:p>
        </p:txBody>
      </p:sp>
    </p:spTree>
    <p:extLst>
      <p:ext uri="{BB962C8B-B14F-4D97-AF65-F5344CB8AC3E}">
        <p14:creationId xmlns:p14="http://schemas.microsoft.com/office/powerpoint/2010/main" val="242290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3</a:t>
            </a:fld>
            <a:endParaRPr lang="en-US" dirty="0"/>
          </a:p>
        </p:txBody>
      </p:sp>
    </p:spTree>
    <p:extLst>
      <p:ext uri="{BB962C8B-B14F-4D97-AF65-F5344CB8AC3E}">
        <p14:creationId xmlns:p14="http://schemas.microsoft.com/office/powerpoint/2010/main" val="3363777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4</a:t>
            </a:fld>
            <a:endParaRPr lang="en-US" dirty="0"/>
          </a:p>
        </p:txBody>
      </p:sp>
    </p:spTree>
    <p:extLst>
      <p:ext uri="{BB962C8B-B14F-4D97-AF65-F5344CB8AC3E}">
        <p14:creationId xmlns:p14="http://schemas.microsoft.com/office/powerpoint/2010/main" val="689625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5</a:t>
            </a:fld>
            <a:endParaRPr lang="en-US" dirty="0"/>
          </a:p>
        </p:txBody>
      </p:sp>
    </p:spTree>
    <p:extLst>
      <p:ext uri="{BB962C8B-B14F-4D97-AF65-F5344CB8AC3E}">
        <p14:creationId xmlns:p14="http://schemas.microsoft.com/office/powerpoint/2010/main" val="273267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E59A1E-D3D9-466E-8C69-17C76F281528}" type="slidenum">
              <a:rPr lang="en-US" smtClean="0"/>
              <a:pPr/>
              <a:t>6</a:t>
            </a:fld>
            <a:endParaRPr lang="en-US" dirty="0"/>
          </a:p>
        </p:txBody>
      </p:sp>
    </p:spTree>
    <p:extLst>
      <p:ext uri="{BB962C8B-B14F-4D97-AF65-F5344CB8AC3E}">
        <p14:creationId xmlns:p14="http://schemas.microsoft.com/office/powerpoint/2010/main" val="2525041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7</a:t>
            </a:fld>
            <a:endParaRPr lang="en-US" dirty="0"/>
          </a:p>
        </p:txBody>
      </p:sp>
    </p:spTree>
    <p:extLst>
      <p:ext uri="{BB962C8B-B14F-4D97-AF65-F5344CB8AC3E}">
        <p14:creationId xmlns:p14="http://schemas.microsoft.com/office/powerpoint/2010/main" val="2438853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8</a:t>
            </a:fld>
            <a:endParaRPr lang="en-US" dirty="0"/>
          </a:p>
        </p:txBody>
      </p:sp>
    </p:spTree>
    <p:extLst>
      <p:ext uri="{BB962C8B-B14F-4D97-AF65-F5344CB8AC3E}">
        <p14:creationId xmlns:p14="http://schemas.microsoft.com/office/powerpoint/2010/main" val="2285627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9</a:t>
            </a:fld>
            <a:endParaRPr lang="en-US" dirty="0"/>
          </a:p>
        </p:txBody>
      </p:sp>
    </p:spTree>
    <p:extLst>
      <p:ext uri="{BB962C8B-B14F-4D97-AF65-F5344CB8AC3E}">
        <p14:creationId xmlns:p14="http://schemas.microsoft.com/office/powerpoint/2010/main" val="2321817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10</a:t>
            </a:fld>
            <a:endParaRPr lang="en-US" dirty="0"/>
          </a:p>
        </p:txBody>
      </p:sp>
    </p:spTree>
    <p:extLst>
      <p:ext uri="{BB962C8B-B14F-4D97-AF65-F5344CB8AC3E}">
        <p14:creationId xmlns:p14="http://schemas.microsoft.com/office/powerpoint/2010/main" val="3773091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12</a:t>
            </a:fld>
            <a:endParaRPr lang="en-US" dirty="0"/>
          </a:p>
        </p:txBody>
      </p:sp>
    </p:spTree>
    <p:extLst>
      <p:ext uri="{BB962C8B-B14F-4D97-AF65-F5344CB8AC3E}">
        <p14:creationId xmlns:p14="http://schemas.microsoft.com/office/powerpoint/2010/main" val="3482274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E59A1E-D3D9-466E-8C69-17C76F281528}" type="slidenum">
              <a:rPr lang="en-US" smtClean="0"/>
              <a:pPr/>
              <a:t>13</a:t>
            </a:fld>
            <a:endParaRPr lang="en-US" dirty="0"/>
          </a:p>
        </p:txBody>
      </p:sp>
    </p:spTree>
    <p:extLst>
      <p:ext uri="{BB962C8B-B14F-4D97-AF65-F5344CB8AC3E}">
        <p14:creationId xmlns:p14="http://schemas.microsoft.com/office/powerpoint/2010/main" val="2509513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EE59A1E-D3D9-466E-8C69-17C76F281528}" type="slidenum">
              <a:rPr lang="en-US" smtClean="0"/>
              <a:pPr/>
              <a:t>15</a:t>
            </a:fld>
            <a:endParaRPr lang="en-US" dirty="0"/>
          </a:p>
        </p:txBody>
      </p:sp>
    </p:spTree>
    <p:extLst>
      <p:ext uri="{BB962C8B-B14F-4D97-AF65-F5344CB8AC3E}">
        <p14:creationId xmlns:p14="http://schemas.microsoft.com/office/powerpoint/2010/main" val="2156825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3"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59D5C6-E2C2-4AF8-AF6B-A31EC0B941C9}" type="datetimeFigureOut">
              <a:rPr lang="en-US" smtClean="0"/>
              <a:pPr/>
              <a:t>5/22/19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2ADD15-589A-4586-8B7B-3154718741A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9D5C6-E2C2-4AF8-AF6B-A31EC0B941C9}" type="datetimeFigureOut">
              <a:rPr lang="en-US" smtClean="0"/>
              <a:pPr/>
              <a:t>5/22/19</a:t>
            </a:fld>
            <a:endParaRPr lang="en-US" dirty="0"/>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2ADD15-589A-4586-8B7B-3154718741A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hyperlink" Target="http://www.canyonsdistrict.org/"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hyperlink" Target="https://access.usbank.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11200" y="171451"/>
            <a:ext cx="7772400" cy="1470025"/>
          </a:xfrm>
        </p:spPr>
        <p:txBody>
          <a:bodyPr/>
          <a:lstStyle/>
          <a:p>
            <a:r>
              <a:rPr lang="en-US" dirty="0"/>
              <a:t>Purchasing Card Training</a:t>
            </a:r>
          </a:p>
        </p:txBody>
      </p:sp>
      <p:sp>
        <p:nvSpPr>
          <p:cNvPr id="5" name="Subtitle 4"/>
          <p:cNvSpPr>
            <a:spLocks noGrp="1"/>
          </p:cNvSpPr>
          <p:nvPr>
            <p:ph type="subTitle" idx="1"/>
          </p:nvPr>
        </p:nvSpPr>
        <p:spPr>
          <a:xfrm>
            <a:off x="1320800" y="4972050"/>
            <a:ext cx="6604000" cy="1200150"/>
          </a:xfrm>
        </p:spPr>
        <p:txBody>
          <a:bodyPr>
            <a:normAutofit fontScale="70000" lnSpcReduction="20000"/>
          </a:bodyPr>
          <a:lstStyle/>
          <a:p>
            <a:endParaRPr lang="en-US" sz="800" dirty="0">
              <a:solidFill>
                <a:schemeClr val="tx1"/>
              </a:solidFill>
            </a:endParaRPr>
          </a:p>
          <a:p>
            <a:br>
              <a:rPr lang="en-US" dirty="0">
                <a:solidFill>
                  <a:schemeClr val="tx1"/>
                </a:solidFill>
              </a:rPr>
            </a:br>
            <a:r>
              <a:rPr lang="en-US" dirty="0">
                <a:solidFill>
                  <a:schemeClr val="tx1"/>
                </a:solidFill>
              </a:rPr>
              <a:t>Darci Nash (Purchasing) 801-826-5391</a:t>
            </a:r>
          </a:p>
          <a:p>
            <a:r>
              <a:rPr lang="en-US" dirty="0">
                <a:solidFill>
                  <a:schemeClr val="tx1"/>
                </a:solidFill>
              </a:rPr>
              <a:t>Ladenea Jenkins (Accounting) 801-826-5341</a:t>
            </a:r>
          </a:p>
        </p:txBody>
      </p:sp>
      <p:sp>
        <p:nvSpPr>
          <p:cNvPr id="8" name="Text Placeholder 5"/>
          <p:cNvSpPr txBox="1">
            <a:spLocks/>
          </p:cNvSpPr>
          <p:nvPr/>
        </p:nvSpPr>
        <p:spPr>
          <a:xfrm>
            <a:off x="1524000" y="6286500"/>
            <a:ext cx="6096000" cy="347662"/>
          </a:xfrm>
          <a:prstGeom prst="rect">
            <a:avLst/>
          </a:prstGeom>
        </p:spPr>
        <p:txBody>
          <a:bodyPr>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sz="16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548" y="1304458"/>
            <a:ext cx="4032504" cy="3667592"/>
          </a:xfrm>
          <a:prstGeom prst="rect">
            <a:avLst/>
          </a:prstGeom>
        </p:spPr>
      </p:pic>
      <p:pic>
        <p:nvPicPr>
          <p:cNvPr id="6" name="Picture 5">
            <a:extLst>
              <a:ext uri="{FF2B5EF4-FFF2-40B4-BE49-F238E27FC236}">
                <a16:creationId xmlns:a16="http://schemas.microsoft.com/office/drawing/2014/main" id="{4605F978-4682-C540-A3BB-14736354EB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5966848"/>
            <a:ext cx="875319" cy="814952"/>
          </a:xfrm>
          <a:prstGeom prst="rect">
            <a:avLst/>
          </a:prstGeom>
        </p:spPr>
      </p:pic>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35412" y="3082751"/>
            <a:ext cx="184731" cy="923330"/>
          </a:xfrm>
          <a:prstGeom prst="rect">
            <a:avLst/>
          </a:prstGeom>
          <a:noFill/>
        </p:spPr>
        <p:txBody>
          <a:bodyPr wrap="none" lIns="91440" tIns="45720" rIns="91440" bIns="45720">
            <a:spAutoFit/>
          </a:bodyPr>
          <a:lstStyle/>
          <a:p>
            <a:pPr algn="ct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2" name="Title 11"/>
          <p:cNvSpPr>
            <a:spLocks noGrp="1"/>
          </p:cNvSpPr>
          <p:nvPr>
            <p:ph type="title"/>
          </p:nvPr>
        </p:nvSpPr>
        <p:spPr/>
        <p:txBody>
          <a:bodyPr/>
          <a:lstStyle/>
          <a:p>
            <a:r>
              <a:rPr lang="en-US" dirty="0"/>
              <a:t>Overview</a:t>
            </a:r>
          </a:p>
        </p:txBody>
      </p:sp>
      <p:sp>
        <p:nvSpPr>
          <p:cNvPr id="24" name="Text Placeholder 23"/>
          <p:cNvSpPr>
            <a:spLocks noGrp="1"/>
          </p:cNvSpPr>
          <p:nvPr>
            <p:ph type="body" orient="vert" idx="1"/>
          </p:nvPr>
        </p:nvSpPr>
        <p:spPr>
          <a:xfrm rot="16200000">
            <a:off x="2111772" y="-305548"/>
            <a:ext cx="4920459" cy="8046156"/>
          </a:xfrm>
        </p:spPr>
        <p:txBody>
          <a:bodyPr>
            <a:normAutofit fontScale="25000" lnSpcReduction="20000"/>
          </a:bodyPr>
          <a:lstStyle/>
          <a:p>
            <a:pPr>
              <a:buNone/>
            </a:pPr>
            <a:r>
              <a:rPr lang="en-US" sz="7200" dirty="0"/>
              <a:t>The Canyons School District implemented the U.S. Bank Visa Purchasing Card Program (State Contract) to facilitate the purchase and payment of small dollar purchases.  </a:t>
            </a:r>
            <a:r>
              <a:rPr lang="en-US" sz="7200" dirty="0">
                <a:solidFill>
                  <a:srgbClr val="FF0000"/>
                </a:solidFill>
              </a:rPr>
              <a:t>The main purpose of this program is to establish a more efficient, cost-effective method of purchasing small dollar items</a:t>
            </a:r>
            <a:r>
              <a:rPr lang="en-US" sz="7200" dirty="0"/>
              <a:t>.</a:t>
            </a:r>
          </a:p>
          <a:p>
            <a:pPr>
              <a:buNone/>
            </a:pPr>
            <a:endParaRPr lang="en-US" sz="7200" dirty="0"/>
          </a:p>
          <a:p>
            <a:pPr>
              <a:buNone/>
            </a:pPr>
            <a:r>
              <a:rPr lang="en-US" sz="7200" dirty="0"/>
              <a:t>The U.S. Bank Purchasing Card carries corporate, not individual liability.  </a:t>
            </a:r>
          </a:p>
          <a:p>
            <a:pPr>
              <a:buNone/>
            </a:pPr>
            <a:endParaRPr lang="en-US" sz="7200" dirty="0"/>
          </a:p>
          <a:p>
            <a:pPr>
              <a:buNone/>
            </a:pPr>
            <a:r>
              <a:rPr lang="en-US" sz="7200" dirty="0"/>
              <a:t>Accounting will pay the monthly invoice for all purchases.  You should never pay the bank.  Use of the card does not impact your credit rating.</a:t>
            </a:r>
          </a:p>
          <a:p>
            <a:pPr>
              <a:buNone/>
            </a:pPr>
            <a:endParaRPr lang="en-US" sz="7200" dirty="0"/>
          </a:p>
          <a:p>
            <a:pPr>
              <a:buNone/>
            </a:pPr>
            <a:r>
              <a:rPr lang="en-US" sz="7200" dirty="0"/>
              <a:t>The Director of Purchasing is responsible for administrating the program assisted by the Director of Accounting.  The purchasing card is a unique card.  It is similar to any other Visa Card, except it includes controls to ensure that the card is used for specific commodity purchases and within specific dollar limits.  </a:t>
            </a:r>
          </a:p>
          <a:p>
            <a:pPr>
              <a:buNone/>
            </a:pPr>
            <a:endParaRPr lang="en-US" sz="7200" dirty="0"/>
          </a:p>
          <a:p>
            <a:pPr marL="0" indent="0">
              <a:buNone/>
              <a:tabLst>
                <a:tab pos="346075" algn="l"/>
              </a:tabLst>
            </a:pPr>
            <a:r>
              <a:rPr lang="en-US" sz="7200" dirty="0">
                <a:solidFill>
                  <a:srgbClr val="FF0000"/>
                </a:solidFill>
              </a:rPr>
              <a:t>3 Strike Rule</a:t>
            </a:r>
            <a:r>
              <a:rPr lang="en-US" sz="7200" dirty="0"/>
              <a:t> (infractions are tracked and notices will be issued). Improper  card use    	will result in cancellation and disciplinary action, which could result in 	termination of employment.</a:t>
            </a:r>
          </a:p>
          <a:p>
            <a:endParaRPr lang="en-US" dirty="0"/>
          </a:p>
          <a:p>
            <a:pPr>
              <a:buNone/>
            </a:pPr>
            <a:endParaRPr lang="en-US" dirty="0"/>
          </a:p>
          <a:p>
            <a:pPr>
              <a:buFont typeface="Wingdings" charset="2"/>
              <a:buChar char=""/>
            </a:pPr>
            <a:endParaRPr lang="en-US" sz="2000" dirty="0"/>
          </a:p>
          <a:p>
            <a:pPr>
              <a:buFont typeface="Wingdings" charset="2"/>
              <a:buChar char=""/>
            </a:pPr>
            <a:endParaRPr lang="en-US" sz="2000" dirty="0"/>
          </a:p>
          <a:p>
            <a:pPr>
              <a:buNone/>
            </a:pPr>
            <a:r>
              <a:rPr lang="en-US" sz="2000" dirty="0"/>
              <a:t>  </a:t>
            </a:r>
          </a:p>
        </p:txBody>
      </p:sp>
      <p:sp>
        <p:nvSpPr>
          <p:cNvPr id="25" name="Text Placeholder 5"/>
          <p:cNvSpPr txBox="1">
            <a:spLocks/>
          </p:cNvSpPr>
          <p:nvPr/>
        </p:nvSpPr>
        <p:spPr>
          <a:xfrm>
            <a:off x="1524000" y="6286500"/>
            <a:ext cx="6400800" cy="347662"/>
          </a:xfrm>
          <a:prstGeom prst="rect">
            <a:avLst/>
          </a:prstGeom>
        </p:spPr>
        <p:txBody>
          <a:bodyPr>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1600" b="0" i="0" u="none" strike="noStrike" kern="1200" cap="none" spc="0" normalizeH="0" baseline="0" noProof="0" dirty="0">
                <a:ln>
                  <a:noFill/>
                </a:ln>
                <a:solidFill>
                  <a:schemeClr val="tx1"/>
                </a:solidFill>
                <a:effectLst/>
                <a:uLnTx/>
                <a:uFillTx/>
                <a:latin typeface="Arial Black" pitchFamily="34" charset="0"/>
                <a:ea typeface="+mn-ea"/>
                <a:cs typeface="+mn-cs"/>
              </a:rPr>
              <a:t>Purchasing and Accounting</a:t>
            </a:r>
          </a:p>
        </p:txBody>
      </p:sp>
      <p:pic>
        <p:nvPicPr>
          <p:cNvPr id="10" name="Picture 9">
            <a:extLst>
              <a:ext uri="{FF2B5EF4-FFF2-40B4-BE49-F238E27FC236}">
                <a16:creationId xmlns:a16="http://schemas.microsoft.com/office/drawing/2014/main" id="{23911564-05E6-0A40-B3C4-8DEB14B37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966848"/>
            <a:ext cx="875319" cy="814952"/>
          </a:xfrm>
          <a:prstGeom prst="rect">
            <a:avLst/>
          </a:prstGeom>
        </p:spPr>
      </p:pic>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Built-in Restrictions</a:t>
            </a:r>
          </a:p>
        </p:txBody>
      </p:sp>
      <p:sp>
        <p:nvSpPr>
          <p:cNvPr id="4" name="Rectangle 3"/>
          <p:cNvSpPr/>
          <p:nvPr/>
        </p:nvSpPr>
        <p:spPr>
          <a:xfrm>
            <a:off x="304800" y="1257300"/>
            <a:ext cx="8229600" cy="4601260"/>
          </a:xfrm>
          <a:prstGeom prst="rect">
            <a:avLst/>
          </a:prstGeom>
        </p:spPr>
        <p:txBody>
          <a:bodyPr wrap="square">
            <a:spAutoFit/>
          </a:bodyPr>
          <a:lstStyle/>
          <a:p>
            <a:pPr>
              <a:buNone/>
            </a:pPr>
            <a:endParaRPr lang="en-US" dirty="0"/>
          </a:p>
          <a:p>
            <a:pPr>
              <a:buFont typeface="Wingdings" charset="2"/>
              <a:buChar char=""/>
            </a:pPr>
            <a:r>
              <a:rPr lang="en-US" sz="2500" dirty="0"/>
              <a:t>Vendor Types:  Some vendor’s have been “blocked” from usage based on their Merchant Category Code (MCC). </a:t>
            </a:r>
          </a:p>
          <a:p>
            <a:r>
              <a:rPr lang="en-US" dirty="0"/>
              <a:t>(See Unacceptable Card Use section.)</a:t>
            </a:r>
          </a:p>
          <a:p>
            <a:endParaRPr lang="en-US" sz="2500" dirty="0"/>
          </a:p>
          <a:p>
            <a:pPr>
              <a:buFont typeface="Wingdings" charset="2"/>
              <a:buChar char=""/>
            </a:pPr>
            <a:r>
              <a:rPr lang="en-US" sz="2500" dirty="0"/>
              <a:t>Cardholder Monthly Spending Limit:  This limit is the maximum dollar amount authorized for a cardholder with-in a 30-day period.  </a:t>
            </a:r>
            <a:r>
              <a:rPr lang="en-US" sz="2500" dirty="0">
                <a:solidFill>
                  <a:srgbClr val="FF0000"/>
                </a:solidFill>
              </a:rPr>
              <a:t>Our billing cycle is from the 11</a:t>
            </a:r>
            <a:r>
              <a:rPr lang="en-US" sz="2500" baseline="30000" dirty="0">
                <a:solidFill>
                  <a:srgbClr val="FF0000"/>
                </a:solidFill>
              </a:rPr>
              <a:t>th</a:t>
            </a:r>
            <a:r>
              <a:rPr lang="en-US" sz="2500" dirty="0">
                <a:solidFill>
                  <a:srgbClr val="FF0000"/>
                </a:solidFill>
              </a:rPr>
              <a:t> to the 10</a:t>
            </a:r>
            <a:r>
              <a:rPr lang="en-US" sz="2500" baseline="30000" dirty="0">
                <a:solidFill>
                  <a:srgbClr val="FF0000"/>
                </a:solidFill>
              </a:rPr>
              <a:t>th</a:t>
            </a:r>
            <a:r>
              <a:rPr lang="en-US" sz="2500" dirty="0">
                <a:solidFill>
                  <a:srgbClr val="FF0000"/>
                </a:solidFill>
              </a:rPr>
              <a:t>.</a:t>
            </a:r>
          </a:p>
          <a:p>
            <a:endParaRPr lang="en-US" sz="2500" dirty="0"/>
          </a:p>
          <a:p>
            <a:pPr>
              <a:buFont typeface="Wingdings" charset="2"/>
              <a:buChar char=""/>
            </a:pPr>
            <a:r>
              <a:rPr lang="en-US" sz="2500" dirty="0"/>
              <a:t>Cardholder Single Purchase Limit:  This limit restricts the amount of any single purchase.  It is against policy to split transactions to stay under this single purchase threshold.</a:t>
            </a:r>
          </a:p>
        </p:txBody>
      </p:sp>
      <p:sp>
        <p:nvSpPr>
          <p:cNvPr id="5"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9" name="Picture 8">
            <a:extLst>
              <a:ext uri="{FF2B5EF4-FFF2-40B4-BE49-F238E27FC236}">
                <a16:creationId xmlns:a16="http://schemas.microsoft.com/office/drawing/2014/main" id="{A4A9C4E6-FC8D-C943-8D89-530FD18D9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966848"/>
            <a:ext cx="875319" cy="814952"/>
          </a:xfrm>
          <a:prstGeom prst="rect">
            <a:avLst/>
          </a:prstGeom>
        </p:spPr>
      </p:pic>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Policies and Procedures</a:t>
            </a:r>
          </a:p>
        </p:txBody>
      </p:sp>
      <p:sp>
        <p:nvSpPr>
          <p:cNvPr id="8" name="Vertical Text Placeholder 7"/>
          <p:cNvSpPr>
            <a:spLocks noGrp="1"/>
          </p:cNvSpPr>
          <p:nvPr>
            <p:ph type="body" orient="vert" idx="1"/>
          </p:nvPr>
        </p:nvSpPr>
        <p:spPr>
          <a:xfrm rot="16200000">
            <a:off x="2257425" y="-536574"/>
            <a:ext cx="4629150" cy="8331200"/>
          </a:xfrm>
        </p:spPr>
        <p:txBody>
          <a:bodyPr>
            <a:normAutofit fontScale="92500" lnSpcReduction="10000"/>
          </a:bodyPr>
          <a:lstStyle/>
          <a:p>
            <a:pPr>
              <a:buFont typeface="Wingdings" charset="2"/>
              <a:buChar char=""/>
            </a:pPr>
            <a:r>
              <a:rPr lang="en-US" sz="2500" dirty="0"/>
              <a:t>Complete application - both you and your supervisor must sign.</a:t>
            </a:r>
          </a:p>
          <a:p>
            <a:pPr>
              <a:buFont typeface="Wingdings" charset="2"/>
              <a:buChar char=""/>
            </a:pPr>
            <a:r>
              <a:rPr lang="en-US" sz="2500" dirty="0"/>
              <a:t>Attend training.</a:t>
            </a:r>
          </a:p>
          <a:p>
            <a:pPr>
              <a:buFont typeface="Wingdings" charset="2"/>
              <a:buChar char=""/>
            </a:pPr>
            <a:r>
              <a:rPr lang="en-US" sz="2500" dirty="0"/>
              <a:t>The Purchasing Card is </a:t>
            </a:r>
            <a:r>
              <a:rPr lang="en-US" sz="2500" b="1" u="sng" dirty="0">
                <a:solidFill>
                  <a:srgbClr val="FF0000"/>
                </a:solidFill>
              </a:rPr>
              <a:t>NOT </a:t>
            </a:r>
            <a:r>
              <a:rPr lang="en-US" sz="2500" dirty="0"/>
              <a:t>intended to avoid or bypass appropriate purchasing or payment procedures.</a:t>
            </a:r>
          </a:p>
          <a:p>
            <a:pPr>
              <a:buFont typeface="Wingdings" charset="2"/>
              <a:buChar char=""/>
            </a:pPr>
            <a:r>
              <a:rPr lang="en-US" sz="2500" dirty="0"/>
              <a:t>The card is </a:t>
            </a:r>
            <a:r>
              <a:rPr lang="en-US" sz="2500" b="1" u="sng" dirty="0">
                <a:solidFill>
                  <a:srgbClr val="FF0000"/>
                </a:solidFill>
              </a:rPr>
              <a:t>NOT</a:t>
            </a:r>
            <a:r>
              <a:rPr lang="en-US" sz="2500" dirty="0"/>
              <a:t> to be used for personal use.</a:t>
            </a:r>
          </a:p>
          <a:p>
            <a:pPr>
              <a:buFont typeface="Wingdings" charset="2"/>
              <a:buChar char=""/>
            </a:pPr>
            <a:r>
              <a:rPr lang="en-US" sz="2500" dirty="0"/>
              <a:t>You are responsible for the security of your card and the transactions made with it.  The card is issued in your name.  The card is </a:t>
            </a:r>
            <a:r>
              <a:rPr lang="en-US" sz="2500" dirty="0">
                <a:solidFill>
                  <a:srgbClr val="FF0000"/>
                </a:solidFill>
              </a:rPr>
              <a:t>not to be “loaned” out </a:t>
            </a:r>
            <a:r>
              <a:rPr lang="en-US" sz="2500" dirty="0"/>
              <a:t>for others to use – this is a VISA, US Bank and a District policy.   </a:t>
            </a:r>
          </a:p>
          <a:p>
            <a:pPr>
              <a:buFont typeface="Wingdings" charset="2"/>
              <a:buChar char=""/>
            </a:pPr>
            <a:r>
              <a:rPr lang="en-US" sz="2500" dirty="0"/>
              <a:t>Dispute any questionable transactions.  Check your </a:t>
            </a:r>
            <a:r>
              <a:rPr lang="en-US" sz="2500"/>
              <a:t>transactions weekly.</a:t>
            </a:r>
            <a:endParaRPr lang="en-US" sz="2500" dirty="0"/>
          </a:p>
          <a:p>
            <a:pPr>
              <a:buFont typeface="Wingdings" charset="2"/>
              <a:buChar char=""/>
            </a:pPr>
            <a:r>
              <a:rPr lang="en-US" sz="2500" dirty="0"/>
              <a:t>Responsible to stay within budget(s)</a:t>
            </a:r>
            <a:r>
              <a:rPr lang="en-US" sz="2000" dirty="0"/>
              <a:t>.</a:t>
            </a:r>
          </a:p>
          <a:p>
            <a:pPr>
              <a:buFont typeface="Wingdings" charset="2"/>
              <a:buChar char=""/>
            </a:pPr>
            <a:endParaRPr lang="en-US" sz="2000" dirty="0"/>
          </a:p>
          <a:p>
            <a:pPr>
              <a:buFont typeface="Wingdings" charset="2"/>
              <a:buChar char=""/>
            </a:pPr>
            <a:endParaRPr lang="en-US" dirty="0"/>
          </a:p>
        </p:txBody>
      </p:sp>
      <p:sp>
        <p:nvSpPr>
          <p:cNvPr id="12"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9" name="Picture 8">
            <a:extLst>
              <a:ext uri="{FF2B5EF4-FFF2-40B4-BE49-F238E27FC236}">
                <a16:creationId xmlns:a16="http://schemas.microsoft.com/office/drawing/2014/main" id="{9D2C4132-D8C3-7444-A770-37B4B251B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943602"/>
            <a:ext cx="875319" cy="814952"/>
          </a:xfrm>
          <a:prstGeom prst="rect">
            <a:avLst/>
          </a:prstGeom>
        </p:spPr>
      </p:pic>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Acceptable Card Use</a:t>
            </a:r>
          </a:p>
        </p:txBody>
      </p:sp>
      <p:sp>
        <p:nvSpPr>
          <p:cNvPr id="3" name="Vertical Text Placeholder 2"/>
          <p:cNvSpPr>
            <a:spLocks noGrp="1"/>
          </p:cNvSpPr>
          <p:nvPr>
            <p:ph type="body" orient="vert" idx="1"/>
          </p:nvPr>
        </p:nvSpPr>
        <p:spPr>
          <a:xfrm rot="16200000">
            <a:off x="2257425" y="-336902"/>
            <a:ext cx="4629150" cy="8046156"/>
          </a:xfrm>
        </p:spPr>
        <p:txBody>
          <a:bodyPr>
            <a:normAutofit/>
          </a:bodyPr>
          <a:lstStyle/>
          <a:p>
            <a:pPr>
              <a:buFont typeface="Wingdings" charset="2"/>
              <a:buChar char=""/>
            </a:pPr>
            <a:r>
              <a:rPr lang="en-US" sz="2500" dirty="0"/>
              <a:t>Educational supplies</a:t>
            </a:r>
          </a:p>
          <a:p>
            <a:pPr>
              <a:buFont typeface="Wingdings" charset="2"/>
              <a:buChar char=""/>
            </a:pPr>
            <a:r>
              <a:rPr lang="en-US" sz="2500" dirty="0"/>
              <a:t>Subscriptions, seminars, membership dues</a:t>
            </a:r>
          </a:p>
          <a:p>
            <a:pPr>
              <a:buFont typeface="Wingdings" charset="2"/>
              <a:buChar char=""/>
            </a:pPr>
            <a:r>
              <a:rPr lang="en-US" sz="2500" dirty="0"/>
              <a:t>School supplies, select books </a:t>
            </a:r>
            <a:r>
              <a:rPr lang="en-US" sz="2000" dirty="0"/>
              <a:t>(Must be approved)</a:t>
            </a:r>
          </a:p>
          <a:p>
            <a:pPr>
              <a:buFont typeface="Wingdings" charset="2"/>
              <a:buChar char=""/>
            </a:pPr>
            <a:r>
              <a:rPr lang="en-US" sz="2500" dirty="0"/>
              <a:t>Building maintenance supplies</a:t>
            </a:r>
          </a:p>
          <a:p>
            <a:pPr>
              <a:buFont typeface="Wingdings" charset="2"/>
              <a:buChar char=""/>
            </a:pPr>
            <a:r>
              <a:rPr lang="en-US" sz="2500" dirty="0"/>
              <a:t>Office supplies – such as Office Depot</a:t>
            </a:r>
          </a:p>
          <a:p>
            <a:pPr>
              <a:buFont typeface="Wingdings" charset="2"/>
              <a:buChar char=""/>
            </a:pPr>
            <a:r>
              <a:rPr lang="en-US" sz="2500" dirty="0"/>
              <a:t>Small tools</a:t>
            </a:r>
          </a:p>
          <a:p>
            <a:pPr>
              <a:buFont typeface="Wingdings" charset="2"/>
              <a:buChar char=""/>
            </a:pPr>
            <a:r>
              <a:rPr lang="en-US" sz="2500" dirty="0"/>
              <a:t>Postage</a:t>
            </a:r>
          </a:p>
          <a:p>
            <a:pPr>
              <a:buNone/>
            </a:pPr>
            <a:endParaRPr lang="en-US" sz="2000" dirty="0"/>
          </a:p>
        </p:txBody>
      </p:sp>
      <p:sp>
        <p:nvSpPr>
          <p:cNvPr id="4"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8" name="Picture 7">
            <a:extLst>
              <a:ext uri="{FF2B5EF4-FFF2-40B4-BE49-F238E27FC236}">
                <a16:creationId xmlns:a16="http://schemas.microsoft.com/office/drawing/2014/main" id="{8BC7FBAC-749D-4347-8E3A-95F0E84D3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890648"/>
            <a:ext cx="875319" cy="814952"/>
          </a:xfrm>
          <a:prstGeom prst="rect">
            <a:avLst/>
          </a:prstGeom>
        </p:spPr>
      </p:pic>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Unacceptable Card Use</a:t>
            </a:r>
          </a:p>
        </p:txBody>
      </p:sp>
      <p:sp>
        <p:nvSpPr>
          <p:cNvPr id="3" name="Vertical Text Placeholder 2"/>
          <p:cNvSpPr>
            <a:spLocks noGrp="1"/>
          </p:cNvSpPr>
          <p:nvPr>
            <p:ph type="body" orient="vert" idx="1"/>
          </p:nvPr>
        </p:nvSpPr>
        <p:spPr>
          <a:xfrm rot="16200000">
            <a:off x="1910953" y="9569"/>
            <a:ext cx="5322094" cy="8046156"/>
          </a:xfrm>
        </p:spPr>
        <p:txBody>
          <a:bodyPr>
            <a:normAutofit fontScale="62500" lnSpcReduction="20000"/>
          </a:bodyPr>
          <a:lstStyle/>
          <a:p>
            <a:pPr>
              <a:buFont typeface="Wingdings" charset="2"/>
              <a:buChar char=""/>
            </a:pPr>
            <a:r>
              <a:rPr lang="en-US" sz="2600" dirty="0"/>
              <a:t>Any item exceeding budget or card limit</a:t>
            </a:r>
          </a:p>
          <a:p>
            <a:pPr>
              <a:buFont typeface="Wingdings" charset="2"/>
              <a:buChar char=""/>
            </a:pPr>
            <a:r>
              <a:rPr lang="en-US" sz="2600" dirty="0"/>
              <a:t>Any merchant or product normally considered to be inappropriate use of District funds</a:t>
            </a:r>
          </a:p>
          <a:p>
            <a:pPr>
              <a:buFont typeface="Wingdings" charset="2"/>
              <a:buChar char=""/>
            </a:pPr>
            <a:r>
              <a:rPr lang="en-US" sz="2600" dirty="0"/>
              <a:t>Textbooks</a:t>
            </a:r>
          </a:p>
          <a:p>
            <a:pPr>
              <a:buFont typeface="Wingdings" charset="2"/>
              <a:buChar char=""/>
            </a:pPr>
            <a:r>
              <a:rPr lang="en-US" sz="2600" dirty="0"/>
              <a:t>Cash advances</a:t>
            </a:r>
          </a:p>
          <a:p>
            <a:pPr>
              <a:buFont typeface="Wingdings" charset="2"/>
              <a:buChar char=""/>
            </a:pPr>
            <a:r>
              <a:rPr lang="en-US" sz="2600" dirty="0"/>
              <a:t>Liquor</a:t>
            </a:r>
          </a:p>
          <a:p>
            <a:pPr>
              <a:buFont typeface="Wingdings" charset="2"/>
              <a:buChar char=""/>
            </a:pPr>
            <a:r>
              <a:rPr lang="en-US" sz="2600" dirty="0"/>
              <a:t>Entertainment</a:t>
            </a:r>
          </a:p>
          <a:p>
            <a:pPr>
              <a:buFont typeface="Wingdings" charset="2"/>
              <a:buChar char=""/>
            </a:pPr>
            <a:r>
              <a:rPr lang="en-US" sz="2600" dirty="0"/>
              <a:t>1099 expenditures - Services</a:t>
            </a:r>
          </a:p>
          <a:p>
            <a:pPr>
              <a:buFont typeface="Wingdings" charset="2"/>
              <a:buChar char=""/>
            </a:pPr>
            <a:r>
              <a:rPr lang="en-US" sz="2600" dirty="0"/>
              <a:t>Flowers/Florist Shops</a:t>
            </a:r>
          </a:p>
          <a:p>
            <a:pPr>
              <a:buFont typeface="Wingdings" charset="2"/>
              <a:buChar char=""/>
            </a:pPr>
            <a:r>
              <a:rPr lang="en-US" sz="2600" dirty="0"/>
              <a:t>Gift Cards</a:t>
            </a:r>
          </a:p>
          <a:p>
            <a:pPr>
              <a:buFont typeface="Wingdings" charset="2"/>
              <a:buChar char=""/>
            </a:pPr>
            <a:r>
              <a:rPr lang="en-US" sz="2600" dirty="0"/>
              <a:t>Stock items available through District warehouses</a:t>
            </a:r>
          </a:p>
          <a:p>
            <a:pPr>
              <a:buFont typeface="Wingdings" charset="2"/>
              <a:buChar char=""/>
            </a:pPr>
            <a:r>
              <a:rPr lang="en-US" sz="2600" b="1" dirty="0">
                <a:solidFill>
                  <a:srgbClr val="FF0000"/>
                </a:solidFill>
              </a:rPr>
              <a:t>Personal use</a:t>
            </a:r>
          </a:p>
          <a:p>
            <a:pPr>
              <a:buFont typeface="Wingdings" charset="2"/>
              <a:buChar char=""/>
            </a:pPr>
            <a:r>
              <a:rPr lang="en-US" sz="2600" b="1" dirty="0">
                <a:solidFill>
                  <a:srgbClr val="FF0000"/>
                </a:solidFill>
              </a:rPr>
              <a:t>Fixed Assets – this includes Technology “</a:t>
            </a:r>
            <a:r>
              <a:rPr lang="en-US" sz="2600" b="1" dirty="0" err="1">
                <a:solidFill>
                  <a:srgbClr val="FF0000"/>
                </a:solidFill>
              </a:rPr>
              <a:t>walkables</a:t>
            </a:r>
            <a:r>
              <a:rPr lang="en-US" sz="2600" b="1" dirty="0">
                <a:solidFill>
                  <a:srgbClr val="FF0000"/>
                </a:solidFill>
              </a:rPr>
              <a:t>” such as: iPads, laptops, computers, projectors, Chrome books, etc.  Any account ending in 730 or 731 should not be used. </a:t>
            </a:r>
          </a:p>
          <a:p>
            <a:pPr>
              <a:buFont typeface="Wingdings" charset="2"/>
              <a:buChar char=""/>
            </a:pPr>
            <a:r>
              <a:rPr lang="en-US" sz="2600" b="1" u="sng" dirty="0">
                <a:solidFill>
                  <a:srgbClr val="FF0000"/>
                </a:solidFill>
              </a:rPr>
              <a:t>Gas for your personal car </a:t>
            </a:r>
            <a:r>
              <a:rPr lang="en-US" sz="2600" b="1" dirty="0">
                <a:solidFill>
                  <a:srgbClr val="FF0000"/>
                </a:solidFill>
              </a:rPr>
              <a:t>(use Mileage Report on Accounting website) or Gas Station purchases, </a:t>
            </a:r>
            <a:r>
              <a:rPr lang="en-US" sz="2600" b="1" dirty="0" err="1">
                <a:solidFill>
                  <a:srgbClr val="FF0000"/>
                </a:solidFill>
              </a:rPr>
              <a:t>ie</a:t>
            </a:r>
            <a:r>
              <a:rPr lang="en-US" sz="2600" b="1" dirty="0">
                <a:solidFill>
                  <a:srgbClr val="FF0000"/>
                </a:solidFill>
              </a:rPr>
              <a:t>: Car washes.</a:t>
            </a:r>
          </a:p>
          <a:p>
            <a:pPr>
              <a:buFont typeface="Wingdings" charset="2"/>
              <a:buChar char=""/>
            </a:pPr>
            <a:r>
              <a:rPr lang="en-US" sz="2600" b="1" dirty="0">
                <a:solidFill>
                  <a:srgbClr val="FF0000"/>
                </a:solidFill>
              </a:rPr>
              <a:t>Splitting transactions to stay under the single purchase limit</a:t>
            </a:r>
          </a:p>
          <a:p>
            <a:pPr marL="0" indent="0">
              <a:buNone/>
            </a:pPr>
            <a:endParaRPr lang="en-US" sz="2000" b="1" dirty="0">
              <a:solidFill>
                <a:srgbClr val="FF0000"/>
              </a:solidFill>
            </a:endParaRPr>
          </a:p>
          <a:p>
            <a:pPr marL="0" indent="0">
              <a:buNone/>
            </a:pPr>
            <a:endParaRPr lang="en-US" sz="2000" b="1" dirty="0">
              <a:solidFill>
                <a:srgbClr val="FF0000"/>
              </a:solidFill>
            </a:endParaRPr>
          </a:p>
          <a:p>
            <a:pPr marL="0" indent="0">
              <a:buNone/>
            </a:pPr>
            <a:endParaRPr lang="en-US" sz="2000" b="1" dirty="0">
              <a:solidFill>
                <a:srgbClr val="FF0000"/>
              </a:solidFill>
            </a:endParaRPr>
          </a:p>
          <a:p>
            <a:pPr>
              <a:buNone/>
            </a:pPr>
            <a:r>
              <a:rPr lang="en-US" sz="2000" dirty="0"/>
              <a:t>	</a:t>
            </a:r>
          </a:p>
          <a:p>
            <a:pPr>
              <a:buFont typeface="Wingdings" charset="2"/>
              <a:buChar char=""/>
            </a:pPr>
            <a:endParaRPr lang="en-US" sz="2500" dirty="0"/>
          </a:p>
        </p:txBody>
      </p:sp>
      <p:sp>
        <p:nvSpPr>
          <p:cNvPr id="7" name="Text Placeholder 5"/>
          <p:cNvSpPr txBox="1">
            <a:spLocks/>
          </p:cNvSpPr>
          <p:nvPr/>
        </p:nvSpPr>
        <p:spPr>
          <a:xfrm>
            <a:off x="1524000" y="6172200"/>
            <a:ext cx="6096000" cy="4619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11" name="Picture 10">
            <a:extLst>
              <a:ext uri="{FF2B5EF4-FFF2-40B4-BE49-F238E27FC236}">
                <a16:creationId xmlns:a16="http://schemas.microsoft.com/office/drawing/2014/main" id="{B13D14C6-6FDF-E548-98A4-F0532C5F6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6019800"/>
            <a:ext cx="875319" cy="814952"/>
          </a:xfrm>
          <a:prstGeom prst="rect">
            <a:avLst/>
          </a:prstGeom>
        </p:spPr>
      </p:pic>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Cardholders Responsibilities</a:t>
            </a:r>
          </a:p>
        </p:txBody>
      </p:sp>
      <p:sp>
        <p:nvSpPr>
          <p:cNvPr id="3" name="Vertical Text Placeholder 2"/>
          <p:cNvSpPr>
            <a:spLocks noGrp="1"/>
          </p:cNvSpPr>
          <p:nvPr>
            <p:ph type="body" orient="vert" idx="1"/>
          </p:nvPr>
        </p:nvSpPr>
        <p:spPr>
          <a:xfrm rot="16200000">
            <a:off x="2257425" y="-159893"/>
            <a:ext cx="4629150" cy="8046156"/>
          </a:xfrm>
        </p:spPr>
        <p:txBody>
          <a:bodyPr>
            <a:normAutofit fontScale="85000" lnSpcReduction="20000"/>
          </a:bodyPr>
          <a:lstStyle/>
          <a:p>
            <a:pPr>
              <a:buFont typeface="Wingdings" charset="2"/>
              <a:buChar char=""/>
            </a:pPr>
            <a:r>
              <a:rPr lang="en-US" sz="2500" dirty="0"/>
              <a:t>Sign the back of card once received and always keep in a secure place.</a:t>
            </a:r>
          </a:p>
          <a:p>
            <a:pPr>
              <a:buFont typeface="Wingdings" charset="2"/>
              <a:buChar char=""/>
            </a:pPr>
            <a:r>
              <a:rPr lang="en-US" sz="2500" dirty="0"/>
              <a:t>Activate card using your phone number and your zip code on your application.  Use your </a:t>
            </a:r>
            <a:r>
              <a:rPr lang="en-US" sz="2500" u="sng" dirty="0"/>
              <a:t>employee number</a:t>
            </a:r>
            <a:r>
              <a:rPr lang="en-US" sz="2500" dirty="0"/>
              <a:t> rather than Social Security number.  Call the phone number, press 1 and then keep asking for a </a:t>
            </a:r>
            <a:r>
              <a:rPr lang="en-US" sz="2500" u="sng" dirty="0"/>
              <a:t>rep until you have a person on the phone with you</a:t>
            </a:r>
            <a:r>
              <a:rPr lang="en-US" sz="2500" dirty="0"/>
              <a:t>.</a:t>
            </a:r>
          </a:p>
          <a:p>
            <a:pPr>
              <a:buFont typeface="Wingdings" charset="2"/>
              <a:buChar char=""/>
            </a:pPr>
            <a:r>
              <a:rPr lang="en-US" sz="2500" dirty="0"/>
              <a:t>Immediately notify U.S. Bank Customer Service (1-800-344-5696) and the </a:t>
            </a:r>
            <a:r>
              <a:rPr lang="en-US" sz="2500" b="1" dirty="0"/>
              <a:t>District Program Administrator (Darci Nash, 801-826-5391) </a:t>
            </a:r>
            <a:r>
              <a:rPr lang="en-US" sz="2500" dirty="0"/>
              <a:t>if your card is lost, stolen or there is fraud on your card.</a:t>
            </a:r>
          </a:p>
          <a:p>
            <a:pPr>
              <a:buFont typeface="Wingdings" charset="2"/>
              <a:buChar char=""/>
            </a:pPr>
            <a:r>
              <a:rPr lang="en-US" sz="2500" dirty="0"/>
              <a:t>Complete monthly reconciliation </a:t>
            </a:r>
            <a:r>
              <a:rPr lang="en-US" sz="2500" i="1" dirty="0"/>
              <a:t>(even during the summer).</a:t>
            </a:r>
          </a:p>
          <a:p>
            <a:pPr>
              <a:buFont typeface="Wingdings" charset="2"/>
              <a:buChar char=""/>
            </a:pPr>
            <a:r>
              <a:rPr lang="en-US" sz="2500" dirty="0"/>
              <a:t>Get required approvals.</a:t>
            </a:r>
            <a:r>
              <a:rPr lang="en-US" sz="2500" dirty="0">
                <a:solidFill>
                  <a:srgbClr val="FF0000"/>
                </a:solidFill>
              </a:rPr>
              <a:t> </a:t>
            </a:r>
            <a:r>
              <a:rPr lang="en-US" sz="2500" b="1" dirty="0">
                <a:solidFill>
                  <a:srgbClr val="FF0000"/>
                </a:solidFill>
              </a:rPr>
              <a:t>Special Education, CTE, Title 1, etc.</a:t>
            </a:r>
            <a:endParaRPr lang="en-US" sz="2500" b="1" dirty="0"/>
          </a:p>
          <a:p>
            <a:pPr>
              <a:buFont typeface="Wingdings" charset="2"/>
              <a:buChar char=""/>
            </a:pPr>
            <a:r>
              <a:rPr lang="en-US" sz="2500" dirty="0"/>
              <a:t>Stay within budget.</a:t>
            </a:r>
          </a:p>
          <a:p>
            <a:pPr>
              <a:buFont typeface="Wingdings" charset="2"/>
              <a:buChar char=""/>
            </a:pPr>
            <a:r>
              <a:rPr lang="en-US" sz="2500" dirty="0"/>
              <a:t>Call Darci Nash, 801-826-5391 with any P-Card questions.</a:t>
            </a:r>
          </a:p>
          <a:p>
            <a:pPr>
              <a:buFont typeface="Wingdings" charset="2"/>
              <a:buChar char=""/>
            </a:pPr>
            <a:r>
              <a:rPr lang="en-US" sz="2500" dirty="0"/>
              <a:t>Call Ladenea Jenkins, 801-826-5341 with any P-Card reconciliation questions. </a:t>
            </a:r>
          </a:p>
        </p:txBody>
      </p:sp>
      <p:sp>
        <p:nvSpPr>
          <p:cNvPr id="4" name="Text Placeholder 5"/>
          <p:cNvSpPr txBox="1">
            <a:spLocks/>
          </p:cNvSpPr>
          <p:nvPr/>
        </p:nvSpPr>
        <p:spPr>
          <a:xfrm>
            <a:off x="1524000" y="6286500"/>
            <a:ext cx="6096000" cy="347662"/>
          </a:xfrm>
          <a:prstGeom prst="rect">
            <a:avLst/>
          </a:prstGeom>
        </p:spPr>
        <p:txBody>
          <a:bodyPr>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1600" b="0" i="0" u="none" strike="noStrike" kern="1200" cap="none" spc="0" normalizeH="0" baseline="0" noProof="0" dirty="0">
                <a:ln>
                  <a:noFill/>
                </a:ln>
                <a:solidFill>
                  <a:schemeClr val="tx1"/>
                </a:solidFill>
                <a:effectLst/>
                <a:uLnTx/>
                <a:uFillTx/>
                <a:latin typeface="Arial Black" pitchFamily="34" charset="0"/>
                <a:ea typeface="+mn-ea"/>
                <a:cs typeface="+mn-cs"/>
              </a:rPr>
              <a:t>Purchasing and Accounting</a:t>
            </a:r>
          </a:p>
        </p:txBody>
      </p:sp>
      <p:pic>
        <p:nvPicPr>
          <p:cNvPr id="8" name="Picture 7">
            <a:extLst>
              <a:ext uri="{FF2B5EF4-FFF2-40B4-BE49-F238E27FC236}">
                <a16:creationId xmlns:a16="http://schemas.microsoft.com/office/drawing/2014/main" id="{71E83152-4EBD-3F43-B40F-04ABC5C68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943600"/>
            <a:ext cx="875319" cy="814952"/>
          </a:xfrm>
          <a:prstGeom prst="rect">
            <a:avLst/>
          </a:prstGeom>
        </p:spPr>
      </p:pic>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Online</a:t>
            </a:r>
          </a:p>
        </p:txBody>
      </p:sp>
      <p:sp>
        <p:nvSpPr>
          <p:cNvPr id="3" name="Vertical Text Placeholder 2"/>
          <p:cNvSpPr>
            <a:spLocks noGrp="1"/>
          </p:cNvSpPr>
          <p:nvPr>
            <p:ph type="body" orient="vert" idx="1"/>
          </p:nvPr>
        </p:nvSpPr>
        <p:spPr>
          <a:xfrm rot="16200000">
            <a:off x="2257425" y="-159893"/>
            <a:ext cx="4629150" cy="8046156"/>
          </a:xfrm>
        </p:spPr>
        <p:txBody>
          <a:bodyPr>
            <a:normAutofit/>
          </a:bodyPr>
          <a:lstStyle/>
          <a:p>
            <a:r>
              <a:rPr lang="en-US" sz="2200" dirty="0"/>
              <a:t>All p-cardholders must use Access Online to manage their cards, allocate their charges &amp; generate their monthly logs.</a:t>
            </a:r>
          </a:p>
          <a:p>
            <a:r>
              <a:rPr lang="en-US" sz="2200" dirty="0"/>
              <a:t>Go to </a:t>
            </a:r>
            <a:r>
              <a:rPr lang="en-US" sz="2200" dirty="0">
                <a:hlinkClick r:id="rId3"/>
              </a:rPr>
              <a:t>www.canyonsdistrict.org</a:t>
            </a:r>
            <a:r>
              <a:rPr lang="en-US" sz="2200" dirty="0"/>
              <a:t>, click Departments, click Accounting, then click Purchase Cards.  Here you will find the Access Online Memo, Instructional Manual and 12 training videos. </a:t>
            </a:r>
          </a:p>
          <a:p>
            <a:r>
              <a:rPr lang="en-US" sz="2200" dirty="0"/>
              <a:t>Review the </a:t>
            </a:r>
            <a:r>
              <a:rPr lang="en-US" sz="2200" u="sng" dirty="0">
                <a:solidFill>
                  <a:srgbClr val="FF0000"/>
                </a:solidFill>
              </a:rPr>
              <a:t>DEADLINES</a:t>
            </a:r>
            <a:r>
              <a:rPr lang="en-US" sz="2200" dirty="0"/>
              <a:t> outlined in the Access Online Memo.</a:t>
            </a:r>
          </a:p>
          <a:p>
            <a:r>
              <a:rPr lang="en-US" sz="2200" dirty="0"/>
              <a:t>Using a web browser, navigate to </a:t>
            </a:r>
            <a:r>
              <a:rPr lang="en-US" sz="2200" dirty="0">
                <a:hlinkClick r:id="rId4"/>
              </a:rPr>
              <a:t>https://access.usbank.com</a:t>
            </a:r>
            <a:r>
              <a:rPr lang="en-US" sz="2200" dirty="0"/>
              <a:t>.</a:t>
            </a:r>
          </a:p>
          <a:p>
            <a:r>
              <a:rPr lang="en-US" sz="2200" dirty="0"/>
              <a:t>Click the “Register Online” link to create your unique User ID and password.  You will need your p-card handy to complete this process.  The organization short name will always be “csdut”.</a:t>
            </a:r>
          </a:p>
          <a:p>
            <a:r>
              <a:rPr lang="en-US" sz="2200" dirty="0"/>
              <a:t>Please watch Training Video #1 or refer to the Access Online Instructional Manual for help creating your account.</a:t>
            </a:r>
          </a:p>
          <a:p>
            <a:endParaRPr lang="en-US" sz="2000" dirty="0"/>
          </a:p>
        </p:txBody>
      </p:sp>
      <p:sp>
        <p:nvSpPr>
          <p:cNvPr id="4"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8" name="Picture 7">
            <a:extLst>
              <a:ext uri="{FF2B5EF4-FFF2-40B4-BE49-F238E27FC236}">
                <a16:creationId xmlns:a16="http://schemas.microsoft.com/office/drawing/2014/main" id="{055954A4-9569-9942-94EE-BA6E3CFF4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5966848"/>
            <a:ext cx="875319" cy="814952"/>
          </a:xfrm>
          <a:prstGeom prst="rect">
            <a:avLst/>
          </a:prstGeom>
        </p:spPr>
      </p:pic>
    </p:spTree>
    <p:extLst>
      <p:ext uri="{BB962C8B-B14F-4D97-AF65-F5344CB8AC3E}">
        <p14:creationId xmlns:p14="http://schemas.microsoft.com/office/powerpoint/2010/main" val="480503120"/>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Online</a:t>
            </a:r>
          </a:p>
        </p:txBody>
      </p:sp>
      <p:sp>
        <p:nvSpPr>
          <p:cNvPr id="3" name="Vertical Text Placeholder 2"/>
          <p:cNvSpPr>
            <a:spLocks noGrp="1"/>
          </p:cNvSpPr>
          <p:nvPr>
            <p:ph type="body" orient="vert" idx="1"/>
          </p:nvPr>
        </p:nvSpPr>
        <p:spPr>
          <a:xfrm rot="16200000">
            <a:off x="2257425" y="-159893"/>
            <a:ext cx="4629150" cy="8046156"/>
          </a:xfrm>
        </p:spPr>
        <p:txBody>
          <a:bodyPr>
            <a:normAutofit lnSpcReduction="10000"/>
          </a:bodyPr>
          <a:lstStyle/>
          <a:p>
            <a:r>
              <a:rPr lang="en-US" sz="2400" dirty="0"/>
              <a:t>After you have registered your account, please watch Training Video #2 for instructions on how to login to Access Online.</a:t>
            </a:r>
          </a:p>
          <a:p>
            <a:r>
              <a:rPr lang="en-US" sz="2400" dirty="0"/>
              <a:t>Please watch Training Videos #3 – 12 for detailed instructions on how to use Access Online to manage your p-card.</a:t>
            </a:r>
          </a:p>
          <a:p>
            <a:r>
              <a:rPr lang="en-US" sz="2400" dirty="0"/>
              <a:t>For detailed, step-by-step instructions including screenshots on how to use Access Online, please refer to the Access Online Instructional Manual.</a:t>
            </a:r>
          </a:p>
          <a:p>
            <a:r>
              <a:rPr lang="en-US" sz="2400" dirty="0"/>
              <a:t>Account Lockout and Password Reset</a:t>
            </a:r>
          </a:p>
          <a:p>
            <a:pPr lvl="1"/>
            <a:r>
              <a:rPr lang="en-US" sz="2000" dirty="0"/>
              <a:t>After 3 incorrect login attempts you will be locked out.  Call US Bank Cardholder Support at 1-877-887-9260 to unlock your account.</a:t>
            </a:r>
          </a:p>
          <a:p>
            <a:pPr lvl="1"/>
            <a:r>
              <a:rPr lang="en-US" sz="2000" dirty="0"/>
              <a:t>We recommend clicking the “Forgot your password?” link after 2 incorrect login attempts to avoid being locked out.</a:t>
            </a:r>
          </a:p>
          <a:p>
            <a:endParaRPr lang="en-US" sz="2000" dirty="0"/>
          </a:p>
        </p:txBody>
      </p:sp>
      <p:sp>
        <p:nvSpPr>
          <p:cNvPr id="4"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8" name="Picture 7">
            <a:extLst>
              <a:ext uri="{FF2B5EF4-FFF2-40B4-BE49-F238E27FC236}">
                <a16:creationId xmlns:a16="http://schemas.microsoft.com/office/drawing/2014/main" id="{A2DCD450-EFA0-2647-998F-1325316FB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81" y="5943600"/>
            <a:ext cx="875319" cy="814952"/>
          </a:xfrm>
          <a:prstGeom prst="rect">
            <a:avLst/>
          </a:prstGeom>
        </p:spPr>
      </p:pic>
    </p:spTree>
    <p:extLst>
      <p:ext uri="{BB962C8B-B14F-4D97-AF65-F5344CB8AC3E}">
        <p14:creationId xmlns:p14="http://schemas.microsoft.com/office/powerpoint/2010/main" val="397570437"/>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Deadlines</a:t>
            </a:r>
          </a:p>
        </p:txBody>
      </p:sp>
      <p:sp>
        <p:nvSpPr>
          <p:cNvPr id="3" name="Vertical Text Placeholder 2"/>
          <p:cNvSpPr>
            <a:spLocks noGrp="1"/>
          </p:cNvSpPr>
          <p:nvPr>
            <p:ph type="body" orient="vert" idx="1"/>
          </p:nvPr>
        </p:nvSpPr>
        <p:spPr>
          <a:xfrm rot="16200000">
            <a:off x="2257425" y="-159893"/>
            <a:ext cx="4629150" cy="8046156"/>
          </a:xfrm>
        </p:spPr>
        <p:txBody>
          <a:bodyPr>
            <a:normAutofit lnSpcReduction="10000"/>
          </a:bodyPr>
          <a:lstStyle/>
          <a:p>
            <a:r>
              <a:rPr lang="en-US" sz="2400" b="1" dirty="0"/>
              <a:t>You can allocate charges throughout the month</a:t>
            </a:r>
            <a:r>
              <a:rPr lang="en-US" sz="2400" dirty="0"/>
              <a:t>.</a:t>
            </a:r>
          </a:p>
          <a:p>
            <a:r>
              <a:rPr lang="en-US" sz="2400" dirty="0"/>
              <a:t>All charges must be allocated by the 15</a:t>
            </a:r>
            <a:r>
              <a:rPr lang="en-US" sz="2400" baseline="30000" dirty="0"/>
              <a:t>th</a:t>
            </a:r>
            <a:r>
              <a:rPr lang="en-US" sz="2400" dirty="0"/>
              <a:t>.</a:t>
            </a:r>
          </a:p>
          <a:p>
            <a:r>
              <a:rPr lang="en-US" sz="2400" dirty="0"/>
              <a:t>Monthly p-card logs with receipts attached are due to your supervisor by the 15</a:t>
            </a:r>
            <a:r>
              <a:rPr lang="en-US" sz="2400" baseline="30000" dirty="0"/>
              <a:t>th</a:t>
            </a:r>
            <a:r>
              <a:rPr lang="en-US" sz="2400" dirty="0"/>
              <a:t>.</a:t>
            </a:r>
          </a:p>
          <a:p>
            <a:r>
              <a:rPr lang="en-US" sz="2400" dirty="0"/>
              <a:t> Supervisors must review &amp; sign logs between the 15</a:t>
            </a:r>
            <a:r>
              <a:rPr lang="en-US" sz="2400" baseline="30000" dirty="0"/>
              <a:t>th</a:t>
            </a:r>
            <a:r>
              <a:rPr lang="en-US" sz="2400" dirty="0"/>
              <a:t> to the 18</a:t>
            </a:r>
            <a:r>
              <a:rPr lang="en-US" sz="2400" baseline="30000" dirty="0"/>
              <a:t>th</a:t>
            </a:r>
            <a:r>
              <a:rPr lang="en-US" sz="2400" dirty="0"/>
              <a:t>.</a:t>
            </a:r>
          </a:p>
          <a:p>
            <a:r>
              <a:rPr lang="en-US" sz="2400" dirty="0"/>
              <a:t>Any corrections to allocations/logs can be made up until the 20</a:t>
            </a:r>
            <a:r>
              <a:rPr lang="en-US" sz="2400" baseline="30000" dirty="0"/>
              <a:t>th</a:t>
            </a:r>
            <a:r>
              <a:rPr lang="en-US" sz="2400" dirty="0"/>
              <a:t> at midnight.  After that Journal Entry Requests will be required.</a:t>
            </a:r>
            <a:endParaRPr lang="en-US" sz="2000" dirty="0"/>
          </a:p>
          <a:p>
            <a:r>
              <a:rPr lang="en-US" sz="2400" dirty="0"/>
              <a:t>On the 21</a:t>
            </a:r>
            <a:r>
              <a:rPr lang="en-US" sz="2400" baseline="30000" dirty="0"/>
              <a:t>st</a:t>
            </a:r>
            <a:r>
              <a:rPr lang="en-US" sz="2400" dirty="0"/>
              <a:t> your transactions will be uploaded to Skyward</a:t>
            </a:r>
          </a:p>
          <a:p>
            <a:r>
              <a:rPr lang="en-US" sz="2400" dirty="0"/>
              <a:t>Signed logs are due to Ladenea in Accounting by the 25</a:t>
            </a:r>
            <a:r>
              <a:rPr lang="en-US" sz="2400" baseline="30000" dirty="0"/>
              <a:t>th</a:t>
            </a:r>
            <a:r>
              <a:rPr lang="en-US" sz="2400" dirty="0"/>
              <a:t>.</a:t>
            </a:r>
            <a:endParaRPr lang="en-US" sz="2000" dirty="0"/>
          </a:p>
        </p:txBody>
      </p:sp>
      <p:sp>
        <p:nvSpPr>
          <p:cNvPr id="4"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8" name="Picture 7">
            <a:extLst>
              <a:ext uri="{FF2B5EF4-FFF2-40B4-BE49-F238E27FC236}">
                <a16:creationId xmlns:a16="http://schemas.microsoft.com/office/drawing/2014/main" id="{3073429A-B4AB-EE47-9AE6-9AD1F31C5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81" y="5966848"/>
            <a:ext cx="875319" cy="814952"/>
          </a:xfrm>
          <a:prstGeom prst="rect">
            <a:avLst/>
          </a:prstGeom>
        </p:spPr>
      </p:pic>
    </p:spTree>
    <p:extLst>
      <p:ext uri="{BB962C8B-B14F-4D97-AF65-F5344CB8AC3E}">
        <p14:creationId xmlns:p14="http://schemas.microsoft.com/office/powerpoint/2010/main" val="3835744523"/>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r>
              <a:rPr lang="en-US" sz="3200" dirty="0"/>
              <a:t>Sample Monthly Log (Account Activity Report)</a:t>
            </a:r>
            <a:endParaRPr lang="en-US" dirty="0"/>
          </a:p>
        </p:txBody>
      </p:sp>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757" b="6357"/>
          <a:stretch/>
        </p:blipFill>
        <p:spPr bwMode="auto">
          <a:xfrm>
            <a:off x="1524000" y="914400"/>
            <a:ext cx="6481813" cy="5788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4927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Receipts/Other Considerations</a:t>
            </a:r>
          </a:p>
        </p:txBody>
      </p:sp>
      <p:sp>
        <p:nvSpPr>
          <p:cNvPr id="3" name="Vertical Text Placeholder 2"/>
          <p:cNvSpPr>
            <a:spLocks noGrp="1"/>
          </p:cNvSpPr>
          <p:nvPr>
            <p:ph type="body" orient="vert" idx="1"/>
          </p:nvPr>
        </p:nvSpPr>
        <p:spPr>
          <a:xfrm rot="16200000">
            <a:off x="2257425" y="-159893"/>
            <a:ext cx="4629150" cy="8046156"/>
          </a:xfrm>
        </p:spPr>
        <p:txBody>
          <a:bodyPr>
            <a:normAutofit/>
          </a:bodyPr>
          <a:lstStyle/>
          <a:p>
            <a:r>
              <a:rPr lang="en-US" sz="2800" dirty="0"/>
              <a:t>Please place your receipts in order as they appear on your monthly account activity report!</a:t>
            </a:r>
          </a:p>
          <a:p>
            <a:r>
              <a:rPr lang="en-US" sz="2800" dirty="0"/>
              <a:t>Itemized receipts required for ALL purchases</a:t>
            </a:r>
          </a:p>
          <a:p>
            <a:pPr lvl="1"/>
            <a:r>
              <a:rPr lang="en-US" sz="1600" dirty="0"/>
              <a:t>Especially food purchases (restaurants, grocery stores, etc.)</a:t>
            </a:r>
          </a:p>
          <a:p>
            <a:r>
              <a:rPr lang="en-US" sz="2800" dirty="0"/>
              <a:t>Please tape small receipts to a blank sheet of paper.</a:t>
            </a:r>
          </a:p>
          <a:p>
            <a:r>
              <a:rPr lang="en-US" sz="2800" dirty="0"/>
              <a:t>Please set your printer to print the log in </a:t>
            </a:r>
            <a:r>
              <a:rPr lang="en-US" sz="2800" b="1" u="sng" dirty="0"/>
              <a:t>landscape</a:t>
            </a:r>
            <a:r>
              <a:rPr lang="en-US" sz="2800" dirty="0"/>
              <a:t> orientation.  This may require you to change your browser. </a:t>
            </a:r>
          </a:p>
          <a:p>
            <a:pPr marL="0" indent="0">
              <a:buNone/>
            </a:pPr>
            <a:endParaRPr lang="en-US" sz="2800" dirty="0"/>
          </a:p>
        </p:txBody>
      </p:sp>
      <p:sp>
        <p:nvSpPr>
          <p:cNvPr id="4"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8" name="Picture 7">
            <a:extLst>
              <a:ext uri="{FF2B5EF4-FFF2-40B4-BE49-F238E27FC236}">
                <a16:creationId xmlns:a16="http://schemas.microsoft.com/office/drawing/2014/main" id="{AB167761-9D43-AE42-BF1A-3FD3B9BE2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61" y="5901255"/>
            <a:ext cx="875319" cy="814952"/>
          </a:xfrm>
          <a:prstGeom prst="rect">
            <a:avLst/>
          </a:prstGeom>
        </p:spPr>
      </p:pic>
    </p:spTree>
    <p:extLst>
      <p:ext uri="{BB962C8B-B14F-4D97-AF65-F5344CB8AC3E}">
        <p14:creationId xmlns:p14="http://schemas.microsoft.com/office/powerpoint/2010/main" val="18934820"/>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cking List.jpg"/>
          <p:cNvPicPr>
            <a:picLocks noChangeAspect="1"/>
          </p:cNvPicPr>
          <p:nvPr/>
        </p:nvPicPr>
        <p:blipFill>
          <a:blip r:embed="rId3" cstate="print"/>
          <a:stretch>
            <a:fillRect/>
          </a:stretch>
        </p:blipFill>
        <p:spPr>
          <a:xfrm>
            <a:off x="1453243" y="1219200"/>
            <a:ext cx="6953923" cy="5280674"/>
          </a:xfrm>
          <a:prstGeom prst="rect">
            <a:avLst/>
          </a:prstGeom>
        </p:spPr>
      </p:pic>
      <p:sp>
        <p:nvSpPr>
          <p:cNvPr id="6" name="TextBox 5"/>
          <p:cNvSpPr txBox="1"/>
          <p:nvPr/>
        </p:nvSpPr>
        <p:spPr>
          <a:xfrm>
            <a:off x="1219200" y="2362200"/>
            <a:ext cx="2362200" cy="646331"/>
          </a:xfrm>
          <a:prstGeom prst="rect">
            <a:avLst/>
          </a:prstGeom>
          <a:noFill/>
        </p:spPr>
        <p:txBody>
          <a:bodyPr wrap="square" rtlCol="0">
            <a:spAutoFit/>
          </a:bodyPr>
          <a:lstStyle/>
          <a:p>
            <a:r>
              <a:rPr lang="en-US" dirty="0">
                <a:latin typeface="Arial Narrow" pitchFamily="34" charset="0"/>
              </a:rPr>
              <a:t>Packing Lists can’t be used as a receipt.</a:t>
            </a:r>
          </a:p>
        </p:txBody>
      </p:sp>
      <p:sp>
        <p:nvSpPr>
          <p:cNvPr id="2" name="TextBox 1"/>
          <p:cNvSpPr txBox="1"/>
          <p:nvPr/>
        </p:nvSpPr>
        <p:spPr>
          <a:xfrm>
            <a:off x="685800" y="381000"/>
            <a:ext cx="7848600" cy="646331"/>
          </a:xfrm>
          <a:prstGeom prst="rect">
            <a:avLst/>
          </a:prstGeom>
          <a:noFill/>
        </p:spPr>
        <p:txBody>
          <a:bodyPr wrap="square" rtlCol="0">
            <a:spAutoFit/>
          </a:bodyPr>
          <a:lstStyle/>
          <a:p>
            <a:pPr algn="ctr"/>
            <a:r>
              <a:rPr lang="en-US" sz="3600" dirty="0"/>
              <a:t>Sample Receipts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500" r="18045" b="24522"/>
          <a:stretch/>
        </p:blipFill>
        <p:spPr bwMode="auto">
          <a:xfrm rot="5400000">
            <a:off x="1405054" y="-795453"/>
            <a:ext cx="6311591" cy="851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5518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457200" y="1257300"/>
            <a:ext cx="8229600" cy="4525963"/>
          </a:xfrm>
        </p:spPr>
        <p:txBody>
          <a:bodyPr>
            <a:normAutofit/>
          </a:bodyPr>
          <a:lstStyle/>
          <a:p>
            <a:pPr>
              <a:buNone/>
            </a:pPr>
            <a:r>
              <a:rPr lang="en-US" sz="2500" dirty="0"/>
              <a:t>The Purchasing Card is designed to be simple and easy to use, providing you with the materials needed to perform your job more quickly and efficiently.  However appropriate controls must be maintained to ensure the ongoing success of the program.</a:t>
            </a:r>
          </a:p>
          <a:p>
            <a:pPr>
              <a:buNone/>
            </a:pPr>
            <a:r>
              <a:rPr lang="en-US" sz="2500" dirty="0"/>
              <a:t>Monthly audits will be conducted on your card activity.</a:t>
            </a:r>
          </a:p>
          <a:p>
            <a:pPr>
              <a:buNone/>
            </a:pPr>
            <a:r>
              <a:rPr lang="en-US" sz="2500" dirty="0"/>
              <a:t>As we continue to improve the way we conduct business, your feedback is important!</a:t>
            </a:r>
          </a:p>
          <a:p>
            <a:pPr>
              <a:buNone/>
            </a:pPr>
            <a:endParaRPr lang="en-US" sz="2500" dirty="0"/>
          </a:p>
          <a:p>
            <a:pPr>
              <a:buNone/>
            </a:pPr>
            <a:r>
              <a:rPr lang="en-US" sz="2500" dirty="0"/>
              <a:t>Thank you!</a:t>
            </a:r>
          </a:p>
          <a:p>
            <a:pPr>
              <a:buFont typeface="Wingdings" charset="2"/>
              <a:buChar char=""/>
            </a:pPr>
            <a:endParaRPr lang="en-US" sz="2500" dirty="0"/>
          </a:p>
          <a:p>
            <a:pPr>
              <a:buFont typeface="Wingdings" charset="2"/>
              <a:buChar char=""/>
            </a:pPr>
            <a:endParaRPr lang="en-US" sz="2500" dirty="0"/>
          </a:p>
          <a:p>
            <a:endParaRPr lang="en-US" sz="2500" dirty="0"/>
          </a:p>
        </p:txBody>
      </p:sp>
      <p:sp>
        <p:nvSpPr>
          <p:cNvPr id="5" name="Text Placeholder 5"/>
          <p:cNvSpPr txBox="1">
            <a:spLocks/>
          </p:cNvSpPr>
          <p:nvPr/>
        </p:nvSpPr>
        <p:spPr>
          <a:xfrm>
            <a:off x="1524000" y="6286500"/>
            <a:ext cx="6096000" cy="347662"/>
          </a:xfrm>
          <a:prstGeom prst="rect">
            <a:avLst/>
          </a:prstGeom>
        </p:spPr>
        <p:txBody>
          <a:bodyPr>
            <a:normAutofit/>
          </a:bodyPr>
          <a:lstStyle/>
          <a:p>
            <a:pPr marL="342900" lvl="0" indent="-342900" algn="ctr">
              <a:spcBef>
                <a:spcPct val="20000"/>
              </a:spcBef>
              <a:defRPr/>
            </a:pPr>
            <a:r>
              <a:rPr lang="en-US" sz="1600" dirty="0">
                <a:latin typeface="Arial Black" pitchFamily="34" charset="0"/>
              </a:rPr>
              <a:t>Purchasing and Accounting</a:t>
            </a:r>
          </a:p>
        </p:txBody>
      </p:sp>
      <p:pic>
        <p:nvPicPr>
          <p:cNvPr id="10" name="Picture 9">
            <a:extLst>
              <a:ext uri="{FF2B5EF4-FFF2-40B4-BE49-F238E27FC236}">
                <a16:creationId xmlns:a16="http://schemas.microsoft.com/office/drawing/2014/main" id="{CE048162-677C-7649-A588-24E5E58DC0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966848"/>
            <a:ext cx="875319" cy="814952"/>
          </a:xfrm>
          <a:prstGeom prst="rect">
            <a:avLst/>
          </a:prstGeom>
        </p:spPr>
      </p:pic>
    </p:spTree>
  </p:cSld>
  <p:clrMapOvr>
    <a:masterClrMapping/>
  </p:clrMapOvr>
  <p:transition>
    <p:wheel spokes="8"/>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9.0&quot;&gt;&lt;object type=&quot;1&quot; unique_id=&quot;10001&quot;&gt;&lt;object type=&quot;2&quot; unique_id=&quot;10002&quot;&gt;&lt;object type=&quot;3&quot; unique_id=&quot;10003&quot;&gt;&lt;property id=&quot;20148&quot; value=&quot;5&quot;/&gt;&lt;property id=&quot;20300&quot; value=&quot;Slide 1 - &amp;quot;Purchasing Card Training&amp;quot;&quot;/&gt;&lt;property id=&quot;20307&quot; value=&quot;257&quot;/&gt;&lt;/object&gt;&lt;object type=&quot;3&quot; unique_id=&quot;10004&quot;&gt;&lt;property id=&quot;20148&quot; value=&quot;5&quot;/&gt;&lt;property id=&quot;20300&quot; value=&quot;Slide 2 - &amp;quot;Overview&amp;quot;&quot;/&gt;&lt;property id=&quot;20307&quot; value=&quot;258&quot;/&gt;&lt;/object&gt;&lt;object type=&quot;3&quot; unique_id=&quot;10005&quot;&gt;&lt;property id=&quot;20148&quot; value=&quot;5&quot;/&gt;&lt;property id=&quot;20300&quot; value=&quot;Slide 3 - &amp;quot;Built-in Restrictions&amp;quot;&quot;/&gt;&lt;property id=&quot;20307&quot; value=&quot;264&quot;/&gt;&lt;/object&gt;&lt;object type=&quot;3&quot; unique_id=&quot;10006&quot;&gt;&lt;property id=&quot;20148&quot; value=&quot;5&quot;/&gt;&lt;property id=&quot;20300&quot; value=&quot;Slide 4 - &amp;quot;Policies and Procedures&amp;quot;&quot;/&gt;&lt;property id=&quot;20307&quot; value=&quot;260&quot;/&gt;&lt;/object&gt;&lt;object type=&quot;3&quot; unique_id=&quot;10007&quot;&gt;&lt;property id=&quot;20148&quot; value=&quot;5&quot;/&gt;&lt;property id=&quot;20300&quot; value=&quot;Slide 5 - &amp;quot;Acceptable Card Use&amp;quot;&quot;/&gt;&lt;property id=&quot;20307&quot; value=&quot;261&quot;/&gt;&lt;/object&gt;&lt;object type=&quot;3&quot; unique_id=&quot;10008&quot;&gt;&lt;property id=&quot;20148&quot; value=&quot;5&quot;/&gt;&lt;property id=&quot;20300&quot; value=&quot;Slide 6 - &amp;quot;Unacceptable Card Use&amp;quot;&quot;/&gt;&lt;property id=&quot;20307&quot; value=&quot;262&quot;/&gt;&lt;/object&gt;&lt;object type=&quot;3&quot; unique_id=&quot;10009&quot;&gt;&lt;property id=&quot;20148&quot; value=&quot;5&quot;/&gt;&lt;property id=&quot;20300&quot; value=&quot;Slide 7 - &amp;quot;Cardholders Responsibilities&amp;quot;&quot;/&gt;&lt;property id=&quot;20307&quot; value=&quot;263&quot;/&gt;&lt;/object&gt;&lt;object type=&quot;3&quot; unique_id=&quot;10010&quot;&gt;&lt;property id=&quot;20148&quot; value=&quot;5&quot;/&gt;&lt;property id=&quot;20300&quot; value=&quot;Slide 13&quot;/&gt;&lt;property id=&quot;20307&quot; value=&quot;267&quot;/&gt;&lt;/object&gt;&lt;object type=&quot;3&quot; unique_id=&quot;10011&quot;&gt;&lt;property id=&quot;20148&quot; value=&quot;5&quot;/&gt;&lt;property id=&quot;20300&quot; value=&quot;Slide 14&quot;/&gt;&lt;property id=&quot;20307&quot; value=&quot;268&quot;/&gt;&lt;/object&gt;&lt;object type=&quot;3&quot; unique_id=&quot;10014&quot;&gt;&lt;property id=&quot;20148&quot; value=&quot;5&quot;/&gt;&lt;property id=&quot;20300&quot; value=&quot;Slide 15 - &amp;quot;Summary&amp;quot;&quot;/&gt;&lt;property id=&quot;20307&quot; value=&quot;266&quot;/&gt;&lt;/object&gt;&lt;object type=&quot;3&quot; unique_id=&quot;10245&quot;&gt;&lt;property id=&quot;20148&quot; value=&quot;5&quot;/&gt;&lt;property id=&quot;20300&quot; value=&quot;Slide 8 - &amp;quot;Access Online&amp;quot;&quot;/&gt;&lt;property id=&quot;20307&quot; value=&quot;272&quot;/&gt;&lt;/object&gt;&lt;object type=&quot;3&quot; unique_id=&quot;10246&quot;&gt;&lt;property id=&quot;20148&quot; value=&quot;5&quot;/&gt;&lt;property id=&quot;20300&quot; value=&quot;Slide 9 - &amp;quot;Access Online&amp;quot;&quot;/&gt;&lt;property id=&quot;20307&quot; value=&quot;270&quot;/&gt;&lt;/object&gt;&lt;object type=&quot;3&quot; unique_id=&quot;10317&quot;&gt;&lt;property id=&quot;20148&quot; value=&quot;5&quot;/&gt;&lt;property id=&quot;20300&quot; value=&quot;Slide 10 - &amp;quot;Deadlines&amp;quot;&quot;/&gt;&lt;property id=&quot;20307&quot; value=&quot;273&quot;/&gt;&lt;/object&gt;&lt;object type=&quot;3&quot; unique_id=&quot;10438&quot;&gt;&lt;property id=&quot;20148&quot; value=&quot;5&quot;/&gt;&lt;property id=&quot;20300&quot; value=&quot;Slide 11&quot;/&gt;&lt;property id=&quot;20307&quot; value=&quot;274&quot;/&gt;&lt;/object&gt;&lt;object type=&quot;3&quot; unique_id=&quot;10584&quot;&gt;&lt;property id=&quot;20148&quot; value=&quot;5&quot;/&gt;&lt;property id=&quot;20300&quot; value=&quot;Slide 12 - &amp;quot;Receipts/Other Considerations&amp;quot;&quot;/&gt;&lt;property id=&quot;20307&quot; value=&quot;276&quot;/&gt;&lt;/object&gt;&lt;/object&gt;&lt;object type=&quot;8&quot; unique_id=&quot;10028&quo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1875</TotalTime>
  <Words>1234</Words>
  <Application>Microsoft Macintosh PowerPoint</Application>
  <PresentationFormat>On-screen Show (4:3)</PresentationFormat>
  <Paragraphs>133</Paragraphs>
  <Slides>15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Arial Black</vt:lpstr>
      <vt:lpstr>Arial Narrow</vt:lpstr>
      <vt:lpstr>Calibri</vt:lpstr>
      <vt:lpstr>Wingdings</vt:lpstr>
      <vt:lpstr>Office Theme</vt:lpstr>
      <vt:lpstr>Purchasing Card Training</vt:lpstr>
      <vt:lpstr>Overview</vt:lpstr>
      <vt:lpstr>Built-in Restrictions</vt:lpstr>
      <vt:lpstr>Policies and Procedures</vt:lpstr>
      <vt:lpstr>Acceptable Card Use</vt:lpstr>
      <vt:lpstr>Unacceptable Card Use</vt:lpstr>
      <vt:lpstr>Cardholders Responsibilities</vt:lpstr>
      <vt:lpstr>Access Online</vt:lpstr>
      <vt:lpstr>Access Online</vt:lpstr>
      <vt:lpstr>Deadlines</vt:lpstr>
      <vt:lpstr>PowerPoint Presentation</vt:lpstr>
      <vt:lpstr>Receipts/Other Considerations</vt:lpstr>
      <vt:lpstr>PowerPoint Presentation</vt:lpstr>
      <vt:lpstr>PowerPoint Presentation</vt:lpstr>
      <vt:lpstr>Summary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Christensen, Gayle</dc:creator>
  <cp:lastModifiedBy>Microsoft Office User</cp:lastModifiedBy>
  <cp:revision>143</cp:revision>
  <cp:lastPrinted>2019-05-20T16:53:56Z</cp:lastPrinted>
  <dcterms:created xsi:type="dcterms:W3CDTF">2009-12-11T19:44:59Z</dcterms:created>
  <dcterms:modified xsi:type="dcterms:W3CDTF">2019-05-22T21:52:20Z</dcterms:modified>
</cp:coreProperties>
</file>